
<file path=[Content_Types].xml><?xml version="1.0" encoding="utf-8"?>
<Types xmlns="http://schemas.openxmlformats.org/package/2006/content-types">
  <Override PartName="/ppt/slideMasters/slideMaster3.xml" ContentType="application/vnd.openxmlformats-officedocument.presentationml.slideMaster+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slideLayouts/slideLayout35.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Layouts/slideLayout33.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slideLayouts/slideLayout29.xml" ContentType="application/vnd.openxmlformats-officedocument.presentationml.slideLayout+xml"/>
  <Override PartName="/ppt/theme/theme4.xml" ContentType="application/vnd.openxmlformats-officedocument.them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36.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slideLayouts/slideLayout34.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slideLayouts/slideLayout32.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 id="2147483688" r:id="rId2"/>
    <p:sldMasterId id="2147483676" r:id="rId3"/>
  </p:sldMasterIdLst>
  <p:notesMasterIdLst>
    <p:notesMasterId r:id="rId25"/>
  </p:notesMasterIdLst>
  <p:sldIdLst>
    <p:sldId id="289" r:id="rId4"/>
    <p:sldId id="391" r:id="rId5"/>
    <p:sldId id="408" r:id="rId6"/>
    <p:sldId id="409" r:id="rId7"/>
    <p:sldId id="410" r:id="rId8"/>
    <p:sldId id="411" r:id="rId9"/>
    <p:sldId id="395" r:id="rId10"/>
    <p:sldId id="396" r:id="rId11"/>
    <p:sldId id="397" r:id="rId12"/>
    <p:sldId id="398" r:id="rId13"/>
    <p:sldId id="399" r:id="rId14"/>
    <p:sldId id="400" r:id="rId15"/>
    <p:sldId id="401" r:id="rId16"/>
    <p:sldId id="402" r:id="rId17"/>
    <p:sldId id="403" r:id="rId18"/>
    <p:sldId id="404" r:id="rId19"/>
    <p:sldId id="405" r:id="rId20"/>
    <p:sldId id="406" r:id="rId21"/>
    <p:sldId id="407" r:id="rId22"/>
    <p:sldId id="367" r:id="rId23"/>
    <p:sldId id="259" r:id="rId24"/>
  </p:sldIdLst>
  <p:sldSz cx="12192000" cy="6858000"/>
  <p:notesSz cx="6858000" cy="9144000"/>
  <p:embeddedFontLst>
    <p:embeddedFont>
      <p:font typeface="Roboto Slab" charset="0"/>
      <p:regular r:id="rId26"/>
      <p:bold r:id="rId27"/>
    </p:embeddedFont>
    <p:embeddedFont>
      <p:font typeface="Calibri" pitchFamily="34" charset="0"/>
      <p:regular r:id="rId28"/>
      <p:bold r:id="rId29"/>
      <p:italic r:id="rId30"/>
      <p:boldItalic r:id="rId31"/>
    </p:embeddedFont>
    <p:embeddedFont>
      <p:font typeface="Calibri Light" pitchFamily="34" charset="0"/>
      <p:regular r:id="rId32"/>
      <p:italic r:id="rId33"/>
    </p:embeddedFont>
    <p:embeddedFont>
      <p:font typeface="Montserrat Light" charset="0"/>
      <p:regular r:id="rId34"/>
      <p:italic r:id="rId35"/>
    </p:embeddedFont>
    <p:embeddedFont>
      <p:font typeface="Montserrat Bold" charset="0"/>
      <p:bold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620"/>
    <p:restoredTop sz="94660"/>
  </p:normalViewPr>
  <p:slideViewPr>
    <p:cSldViewPr snapToGrid="0">
      <p:cViewPr varScale="1">
        <p:scale>
          <a:sx n="73" d="100"/>
          <a:sy n="73" d="100"/>
        </p:scale>
        <p:origin x="-600" y="-102"/>
      </p:cViewPr>
      <p:guideLst>
        <p:guide orient="horz" pos="2160"/>
        <p:guide pos="3840"/>
      </p:guideLst>
    </p:cSldViewPr>
  </p:slideViewPr>
  <p:notesTextViewPr>
    <p:cViewPr>
      <p:scale>
        <a:sx n="1" d="1"/>
        <a:sy n="1" d="1"/>
      </p:scale>
      <p:origin x="0" y="0"/>
    </p:cViewPr>
  </p:notesTextViewPr>
  <p:sorterViewPr>
    <p:cViewPr>
      <p:scale>
        <a:sx n="100" d="100"/>
        <a:sy n="100" d="100"/>
      </p:scale>
      <p:origin x="0" y="-1032"/>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1.fntdata"/><Relationship Id="rId39"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font" Target="fonts/font9.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font" Target="fonts/font7.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6.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C33EF3-0F9B-4425-BB72-0BEB5267ED23}" type="datetimeFigureOut">
              <a:rPr lang="en-US" smtClean="0"/>
              <a:pPr/>
              <a:t>3/24/2023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FCEAAA-9FE9-4C0D-9328-5899C37F98E8}" type="slidenum">
              <a:rPr lang="en-US" smtClean="0"/>
              <a:pPr/>
              <a:t>‹#›</a:t>
            </a:fld>
            <a:endParaRPr lang="en-US" dirty="0"/>
          </a:p>
        </p:txBody>
      </p:sp>
    </p:spTree>
    <p:extLst>
      <p:ext uri="{BB962C8B-B14F-4D97-AF65-F5344CB8AC3E}">
        <p14:creationId xmlns:p14="http://schemas.microsoft.com/office/powerpoint/2010/main" xmlns="" val="37467057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xmlns=""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rotWithShape="1">
          <a:blip r:embed="rId3" cstate="print">
            <a:extLst>
              <a:ext uri="{28A0092B-C50C-407E-A947-70E740481C1C}">
                <a14:useLocalDpi xmlns:a14="http://schemas.microsoft.com/office/drawing/2010/main" xmlns="" val="0"/>
              </a:ext>
            </a:extLst>
          </a:blip>
          <a:srcRect b="28888"/>
          <a:stretch/>
        </p:blipFill>
        <p:spPr>
          <a:xfrm>
            <a:off x="420808" y="423775"/>
            <a:ext cx="2760542" cy="789564"/>
          </a:xfrm>
          <a:prstGeom prst="rect">
            <a:avLst/>
          </a:prstGeom>
        </p:spPr>
      </p:pic>
    </p:spTree>
    <p:extLst>
      <p:ext uri="{BB962C8B-B14F-4D97-AF65-F5344CB8AC3E}">
        <p14:creationId xmlns:p14="http://schemas.microsoft.com/office/powerpoint/2010/main" xmlns="" val="41004411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8181D73-72B9-4F40-AAB3-13A26D710039}"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 March 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189495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59EB386-C260-4244-9F22-71C5BEEAC684}"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 March 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12590181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3F87C7D-74E9-46ED-A87F-311C55ECC35B}"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 March 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14205462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F6AC6E1-8710-4FFE-A2E3-E9AEBE0B5C21}"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 March 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26700595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xmlns="" val="4829879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134AC64-A4F1-1B8A-0AC6-4786A9B97B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xmlns="" id="{3AB1F2B5-8413-5EB3-B83E-FB835710022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xmlns="" id="{D6D085EC-A9B6-5923-ED6D-895F6E8C457B}"/>
              </a:ext>
            </a:extLst>
          </p:cNvPr>
          <p:cNvSpPr>
            <a:spLocks noGrp="1"/>
          </p:cNvSpPr>
          <p:nvPr>
            <p:ph type="dt" sz="half" idx="10"/>
          </p:nvPr>
        </p:nvSpPr>
        <p:spPr/>
        <p:txBody>
          <a:bodyPr/>
          <a:lstStyle/>
          <a:p>
            <a:fld id="{A6B662C6-8A70-432E-A122-162871335AD1}" type="datetime3">
              <a:rPr lang="en-US" smtClean="0"/>
              <a:pPr/>
              <a:t>24 March 2023</a:t>
            </a:fld>
            <a:endParaRPr lang="en-IN" dirty="0"/>
          </a:p>
        </p:txBody>
      </p:sp>
      <p:sp>
        <p:nvSpPr>
          <p:cNvPr id="5" name="Footer Placeholder 4">
            <a:extLst>
              <a:ext uri="{FF2B5EF4-FFF2-40B4-BE49-F238E27FC236}">
                <a16:creationId xmlns:a16="http://schemas.microsoft.com/office/drawing/2014/main" xmlns="" id="{159C7944-D37B-7872-0157-363B93FA4199}"/>
              </a:ext>
            </a:extLst>
          </p:cNvPr>
          <p:cNvSpPr>
            <a:spLocks noGrp="1"/>
          </p:cNvSpPr>
          <p:nvPr>
            <p:ph type="ftr" sz="quarter" idx="11"/>
          </p:nvPr>
        </p:nvSpPr>
        <p:spPr/>
        <p:txBody>
          <a:bodyPr/>
          <a:lstStyle/>
          <a:p>
            <a:r>
              <a:rPr lang="en-US" dirty="0"/>
              <a:t>REVA Academy for Corporate Excellence – RACE | race.reva.edu.in</a:t>
            </a:r>
            <a:endParaRPr lang="en-IN" dirty="0"/>
          </a:p>
        </p:txBody>
      </p:sp>
      <p:sp>
        <p:nvSpPr>
          <p:cNvPr id="6" name="Slide Number Placeholder 5">
            <a:extLst>
              <a:ext uri="{FF2B5EF4-FFF2-40B4-BE49-F238E27FC236}">
                <a16:creationId xmlns:a16="http://schemas.microsoft.com/office/drawing/2014/main" xmlns="" id="{DF0B8F9D-BD9A-C814-1FC1-B509D2613E5A}"/>
              </a:ext>
            </a:extLst>
          </p:cNvPr>
          <p:cNvSpPr>
            <a:spLocks noGrp="1"/>
          </p:cNvSpPr>
          <p:nvPr>
            <p:ph type="sldNum" sz="quarter" idx="12"/>
          </p:nvPr>
        </p:nvSpPr>
        <p:spPr/>
        <p:txBody>
          <a:bodyPr/>
          <a:lstStyle/>
          <a:p>
            <a:fld id="{7F57AB3F-FF13-4C22-A1FE-9E11B92D325E}" type="slidenum">
              <a:rPr lang="en-IN" smtClean="0"/>
              <a:pPr/>
              <a:t>‹#›</a:t>
            </a:fld>
            <a:endParaRPr lang="en-IN" dirty="0"/>
          </a:p>
        </p:txBody>
      </p:sp>
    </p:spTree>
    <p:extLst>
      <p:ext uri="{BB962C8B-B14F-4D97-AF65-F5344CB8AC3E}">
        <p14:creationId xmlns:p14="http://schemas.microsoft.com/office/powerpoint/2010/main" xmlns="" val="28846756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7F3B3BE-F57D-DA7E-5851-6DA98294F56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49F319E7-1597-B027-1498-94C3B6A0959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C396EB0F-2E52-724D-9781-0E75933C503B}"/>
              </a:ext>
            </a:extLst>
          </p:cNvPr>
          <p:cNvSpPr>
            <a:spLocks noGrp="1"/>
          </p:cNvSpPr>
          <p:nvPr>
            <p:ph type="dt" sz="half" idx="10"/>
          </p:nvPr>
        </p:nvSpPr>
        <p:spPr/>
        <p:txBody>
          <a:bodyPr/>
          <a:lstStyle/>
          <a:p>
            <a:fld id="{535C51BE-ECC1-48F5-8723-A0461878BE14}" type="datetime3">
              <a:rPr lang="en-US" smtClean="0"/>
              <a:pPr/>
              <a:t>24 March 2023</a:t>
            </a:fld>
            <a:endParaRPr lang="en-IN" dirty="0"/>
          </a:p>
        </p:txBody>
      </p:sp>
      <p:sp>
        <p:nvSpPr>
          <p:cNvPr id="5" name="Footer Placeholder 4">
            <a:extLst>
              <a:ext uri="{FF2B5EF4-FFF2-40B4-BE49-F238E27FC236}">
                <a16:creationId xmlns:a16="http://schemas.microsoft.com/office/drawing/2014/main" xmlns="" id="{C8774792-13F4-3FF3-4F7A-8EED062BA5DC}"/>
              </a:ext>
            </a:extLst>
          </p:cNvPr>
          <p:cNvSpPr>
            <a:spLocks noGrp="1"/>
          </p:cNvSpPr>
          <p:nvPr>
            <p:ph type="ftr" sz="quarter" idx="11"/>
          </p:nvPr>
        </p:nvSpPr>
        <p:spPr/>
        <p:txBody>
          <a:bodyPr/>
          <a:lstStyle/>
          <a:p>
            <a:r>
              <a:rPr lang="en-US" dirty="0"/>
              <a:t>REVA Academy for Corporate Excellence – RACE | race.reva.edu.in</a:t>
            </a:r>
            <a:endParaRPr lang="en-IN" dirty="0"/>
          </a:p>
        </p:txBody>
      </p:sp>
      <p:sp>
        <p:nvSpPr>
          <p:cNvPr id="6" name="Slide Number Placeholder 5">
            <a:extLst>
              <a:ext uri="{FF2B5EF4-FFF2-40B4-BE49-F238E27FC236}">
                <a16:creationId xmlns:a16="http://schemas.microsoft.com/office/drawing/2014/main" xmlns="" id="{88960C60-0F54-2F6B-2CEE-9E0E0156D928}"/>
              </a:ext>
            </a:extLst>
          </p:cNvPr>
          <p:cNvSpPr>
            <a:spLocks noGrp="1"/>
          </p:cNvSpPr>
          <p:nvPr>
            <p:ph type="sldNum" sz="quarter" idx="12"/>
          </p:nvPr>
        </p:nvSpPr>
        <p:spPr/>
        <p:txBody>
          <a:bodyPr/>
          <a:lstStyle/>
          <a:p>
            <a:fld id="{7F57AB3F-FF13-4C22-A1FE-9E11B92D325E}" type="slidenum">
              <a:rPr lang="en-IN" smtClean="0"/>
              <a:pPr/>
              <a:t>‹#›</a:t>
            </a:fld>
            <a:endParaRPr lang="en-IN" dirty="0"/>
          </a:p>
        </p:txBody>
      </p:sp>
    </p:spTree>
    <p:extLst>
      <p:ext uri="{BB962C8B-B14F-4D97-AF65-F5344CB8AC3E}">
        <p14:creationId xmlns:p14="http://schemas.microsoft.com/office/powerpoint/2010/main" xmlns="" val="25002595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BD0984D-EBB1-09FC-80CF-76E77B02C52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xmlns="" id="{CD724C25-3780-0A64-BC51-7E73C81F5B7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E8554AC3-B0FD-3951-035E-D08C4C90D8DF}"/>
              </a:ext>
            </a:extLst>
          </p:cNvPr>
          <p:cNvSpPr>
            <a:spLocks noGrp="1"/>
          </p:cNvSpPr>
          <p:nvPr>
            <p:ph type="dt" sz="half" idx="10"/>
          </p:nvPr>
        </p:nvSpPr>
        <p:spPr/>
        <p:txBody>
          <a:bodyPr/>
          <a:lstStyle/>
          <a:p>
            <a:fld id="{76238A72-2DDC-4F0C-A767-031A00DA58F0}" type="datetime3">
              <a:rPr lang="en-US" smtClean="0"/>
              <a:pPr/>
              <a:t>24 March 2023</a:t>
            </a:fld>
            <a:endParaRPr lang="en-IN" dirty="0"/>
          </a:p>
        </p:txBody>
      </p:sp>
      <p:sp>
        <p:nvSpPr>
          <p:cNvPr id="5" name="Footer Placeholder 4">
            <a:extLst>
              <a:ext uri="{FF2B5EF4-FFF2-40B4-BE49-F238E27FC236}">
                <a16:creationId xmlns:a16="http://schemas.microsoft.com/office/drawing/2014/main" xmlns="" id="{2322F70A-B226-43F3-56D5-B4DDFE43065A}"/>
              </a:ext>
            </a:extLst>
          </p:cNvPr>
          <p:cNvSpPr>
            <a:spLocks noGrp="1"/>
          </p:cNvSpPr>
          <p:nvPr>
            <p:ph type="ftr" sz="quarter" idx="11"/>
          </p:nvPr>
        </p:nvSpPr>
        <p:spPr/>
        <p:txBody>
          <a:bodyPr/>
          <a:lstStyle/>
          <a:p>
            <a:r>
              <a:rPr lang="en-US" dirty="0"/>
              <a:t>REVA Academy for Corporate Excellence – RACE | race.reva.edu.in</a:t>
            </a:r>
            <a:endParaRPr lang="en-IN" dirty="0"/>
          </a:p>
        </p:txBody>
      </p:sp>
      <p:sp>
        <p:nvSpPr>
          <p:cNvPr id="6" name="Slide Number Placeholder 5">
            <a:extLst>
              <a:ext uri="{FF2B5EF4-FFF2-40B4-BE49-F238E27FC236}">
                <a16:creationId xmlns:a16="http://schemas.microsoft.com/office/drawing/2014/main" xmlns="" id="{043E0301-4A22-9AA8-709D-332E1C901F53}"/>
              </a:ext>
            </a:extLst>
          </p:cNvPr>
          <p:cNvSpPr>
            <a:spLocks noGrp="1"/>
          </p:cNvSpPr>
          <p:nvPr>
            <p:ph type="sldNum" sz="quarter" idx="12"/>
          </p:nvPr>
        </p:nvSpPr>
        <p:spPr/>
        <p:txBody>
          <a:bodyPr/>
          <a:lstStyle/>
          <a:p>
            <a:fld id="{7F57AB3F-FF13-4C22-A1FE-9E11B92D325E}" type="slidenum">
              <a:rPr lang="en-IN" smtClean="0"/>
              <a:pPr/>
              <a:t>‹#›</a:t>
            </a:fld>
            <a:endParaRPr lang="en-IN" dirty="0"/>
          </a:p>
        </p:txBody>
      </p:sp>
    </p:spTree>
    <p:extLst>
      <p:ext uri="{BB962C8B-B14F-4D97-AF65-F5344CB8AC3E}">
        <p14:creationId xmlns:p14="http://schemas.microsoft.com/office/powerpoint/2010/main" xmlns="" val="297226451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63B3474-1720-0F74-B17B-E84FC50CA5F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18015A8F-9597-F873-5200-2938A5DCD8B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xmlns="" id="{132D42FB-4CF6-A56B-4859-4B6AFA30047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xmlns="" id="{AA327CD2-F085-A433-6B21-C4760E9C0DA0}"/>
              </a:ext>
            </a:extLst>
          </p:cNvPr>
          <p:cNvSpPr>
            <a:spLocks noGrp="1"/>
          </p:cNvSpPr>
          <p:nvPr>
            <p:ph type="dt" sz="half" idx="10"/>
          </p:nvPr>
        </p:nvSpPr>
        <p:spPr/>
        <p:txBody>
          <a:bodyPr/>
          <a:lstStyle/>
          <a:p>
            <a:fld id="{2366CC46-76C0-4E18-84BB-05A13C50C19C}" type="datetime3">
              <a:rPr lang="en-US" smtClean="0"/>
              <a:pPr/>
              <a:t>24 March 2023</a:t>
            </a:fld>
            <a:endParaRPr lang="en-IN" dirty="0"/>
          </a:p>
        </p:txBody>
      </p:sp>
      <p:sp>
        <p:nvSpPr>
          <p:cNvPr id="6" name="Footer Placeholder 5">
            <a:extLst>
              <a:ext uri="{FF2B5EF4-FFF2-40B4-BE49-F238E27FC236}">
                <a16:creationId xmlns:a16="http://schemas.microsoft.com/office/drawing/2014/main" xmlns="" id="{271470E5-5BAD-34BF-D5D7-3563FEF90C22}"/>
              </a:ext>
            </a:extLst>
          </p:cNvPr>
          <p:cNvSpPr>
            <a:spLocks noGrp="1"/>
          </p:cNvSpPr>
          <p:nvPr>
            <p:ph type="ftr" sz="quarter" idx="11"/>
          </p:nvPr>
        </p:nvSpPr>
        <p:spPr/>
        <p:txBody>
          <a:bodyPr/>
          <a:lstStyle/>
          <a:p>
            <a:r>
              <a:rPr lang="en-US" dirty="0"/>
              <a:t>REVA Academy for Corporate Excellence – RACE | race.reva.edu.in</a:t>
            </a:r>
            <a:endParaRPr lang="en-IN" dirty="0"/>
          </a:p>
        </p:txBody>
      </p:sp>
      <p:sp>
        <p:nvSpPr>
          <p:cNvPr id="7" name="Slide Number Placeholder 6">
            <a:extLst>
              <a:ext uri="{FF2B5EF4-FFF2-40B4-BE49-F238E27FC236}">
                <a16:creationId xmlns:a16="http://schemas.microsoft.com/office/drawing/2014/main" xmlns="" id="{4F0492B8-D262-2FDF-B614-AB43A7AE82CD}"/>
              </a:ext>
            </a:extLst>
          </p:cNvPr>
          <p:cNvSpPr>
            <a:spLocks noGrp="1"/>
          </p:cNvSpPr>
          <p:nvPr>
            <p:ph type="sldNum" sz="quarter" idx="12"/>
          </p:nvPr>
        </p:nvSpPr>
        <p:spPr/>
        <p:txBody>
          <a:bodyPr/>
          <a:lstStyle/>
          <a:p>
            <a:fld id="{7F57AB3F-FF13-4C22-A1FE-9E11B92D325E}" type="slidenum">
              <a:rPr lang="en-IN" smtClean="0"/>
              <a:pPr/>
              <a:t>‹#›</a:t>
            </a:fld>
            <a:endParaRPr lang="en-IN" dirty="0"/>
          </a:p>
        </p:txBody>
      </p:sp>
    </p:spTree>
    <p:extLst>
      <p:ext uri="{BB962C8B-B14F-4D97-AF65-F5344CB8AC3E}">
        <p14:creationId xmlns:p14="http://schemas.microsoft.com/office/powerpoint/2010/main" xmlns="" val="263639483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141B646-8096-67E5-4529-BDB03D9A388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2BAAAA4A-47B0-B186-D66C-512D48A550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D62F622B-39F0-438B-DE66-A663E1714D4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xmlns="" id="{62C4984E-0678-0232-E59D-C531B6EB179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8A3725E2-31E5-81AE-22CD-2CF48F4BCB1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xmlns="" id="{EB4A57D5-B59F-AA5C-531D-FDF65C1009DA}"/>
              </a:ext>
            </a:extLst>
          </p:cNvPr>
          <p:cNvSpPr>
            <a:spLocks noGrp="1"/>
          </p:cNvSpPr>
          <p:nvPr>
            <p:ph type="dt" sz="half" idx="10"/>
          </p:nvPr>
        </p:nvSpPr>
        <p:spPr/>
        <p:txBody>
          <a:bodyPr/>
          <a:lstStyle/>
          <a:p>
            <a:fld id="{B83DFB99-E076-4686-8771-D9C9ED280317}" type="datetime3">
              <a:rPr lang="en-US" smtClean="0"/>
              <a:pPr/>
              <a:t>24 March 2023</a:t>
            </a:fld>
            <a:endParaRPr lang="en-IN" dirty="0"/>
          </a:p>
        </p:txBody>
      </p:sp>
      <p:sp>
        <p:nvSpPr>
          <p:cNvPr id="8" name="Footer Placeholder 7">
            <a:extLst>
              <a:ext uri="{FF2B5EF4-FFF2-40B4-BE49-F238E27FC236}">
                <a16:creationId xmlns:a16="http://schemas.microsoft.com/office/drawing/2014/main" xmlns="" id="{08848A68-6C29-6841-3EA0-D24768818D93}"/>
              </a:ext>
            </a:extLst>
          </p:cNvPr>
          <p:cNvSpPr>
            <a:spLocks noGrp="1"/>
          </p:cNvSpPr>
          <p:nvPr>
            <p:ph type="ftr" sz="quarter" idx="11"/>
          </p:nvPr>
        </p:nvSpPr>
        <p:spPr/>
        <p:txBody>
          <a:bodyPr/>
          <a:lstStyle/>
          <a:p>
            <a:r>
              <a:rPr lang="en-US" dirty="0"/>
              <a:t>REVA Academy for Corporate Excellence – RACE | race.reva.edu.in</a:t>
            </a:r>
            <a:endParaRPr lang="en-IN" dirty="0"/>
          </a:p>
        </p:txBody>
      </p:sp>
      <p:sp>
        <p:nvSpPr>
          <p:cNvPr id="9" name="Slide Number Placeholder 8">
            <a:extLst>
              <a:ext uri="{FF2B5EF4-FFF2-40B4-BE49-F238E27FC236}">
                <a16:creationId xmlns:a16="http://schemas.microsoft.com/office/drawing/2014/main" xmlns="" id="{772F046F-B9C5-2135-5E78-55B99B64A148}"/>
              </a:ext>
            </a:extLst>
          </p:cNvPr>
          <p:cNvSpPr>
            <a:spLocks noGrp="1"/>
          </p:cNvSpPr>
          <p:nvPr>
            <p:ph type="sldNum" sz="quarter" idx="12"/>
          </p:nvPr>
        </p:nvSpPr>
        <p:spPr/>
        <p:txBody>
          <a:bodyPr/>
          <a:lstStyle/>
          <a:p>
            <a:fld id="{7F57AB3F-FF13-4C22-A1FE-9E11B92D325E}" type="slidenum">
              <a:rPr lang="en-IN" smtClean="0"/>
              <a:pPr/>
              <a:t>‹#›</a:t>
            </a:fld>
            <a:endParaRPr lang="en-IN" dirty="0"/>
          </a:p>
        </p:txBody>
      </p:sp>
    </p:spTree>
    <p:extLst>
      <p:ext uri="{BB962C8B-B14F-4D97-AF65-F5344CB8AC3E}">
        <p14:creationId xmlns:p14="http://schemas.microsoft.com/office/powerpoint/2010/main" xmlns="" val="33408738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120002"/>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tx1"/>
              </a:solidFill>
              <a:effectLst/>
              <a:uLnTx/>
              <a:uFillTx/>
              <a:latin typeface="Roboto Slab"/>
              <a:ea typeface="+mn-ea"/>
              <a:cs typeface="+mn-cs"/>
            </a:endParaRPr>
          </a:p>
        </p:txBody>
      </p:sp>
      <p:pic>
        <p:nvPicPr>
          <p:cNvPr id="8" name="Picture 7"/>
          <p:cNvPicPr>
            <a:picLocks noChangeAspect="1"/>
          </p:cNvPicPr>
          <p:nvPr userDrawn="1"/>
        </p:nvPicPr>
        <p:blipFill rotWithShape="1">
          <a:blip r:embed="rId2" cstate="print">
            <a:extLst>
              <a:ext uri="{28A0092B-C50C-407E-A947-70E740481C1C}">
                <a14:useLocalDpi xmlns:a14="http://schemas.microsoft.com/office/drawing/2010/main" xmlns="" val="0"/>
              </a:ext>
            </a:extLst>
          </a:blip>
          <a:srcRect b="29472"/>
          <a:stretch/>
        </p:blipFill>
        <p:spPr>
          <a:xfrm>
            <a:off x="400639" y="379813"/>
            <a:ext cx="2444161" cy="693336"/>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5" name="Date Placeholder 4">
            <a:extLst>
              <a:ext uri="{FF2B5EF4-FFF2-40B4-BE49-F238E27FC236}">
                <a16:creationId xmlns:a16="http://schemas.microsoft.com/office/drawing/2014/main" xmlns="" id="{CE7D1A7F-7373-3869-7B19-D11B972020F9}"/>
              </a:ext>
            </a:extLst>
          </p:cNvPr>
          <p:cNvSpPr>
            <a:spLocks noGrp="1"/>
          </p:cNvSpPr>
          <p:nvPr>
            <p:ph type="dt" sz="half" idx="10"/>
          </p:nvPr>
        </p:nvSpPr>
        <p:spPr>
          <a:xfrm>
            <a:off x="254475" y="6382786"/>
            <a:ext cx="2743200" cy="365125"/>
          </a:xfrm>
        </p:spPr>
        <p:txBody>
          <a:bodyPr/>
          <a:lstStyle>
            <a:lvl1pPr>
              <a:defRPr>
                <a:solidFill>
                  <a:schemeClr val="tx1"/>
                </a:solidFill>
              </a:defRPr>
            </a:lvl1pPr>
          </a:lstStyle>
          <a:p>
            <a:pPr>
              <a:defRPr/>
            </a:pPr>
            <a:fld id="{49954A08-F531-4BFB-B155-FB6526D1B190}" type="datetime3">
              <a:rPr lang="en-US" smtClean="0"/>
              <a:pPr>
                <a:defRPr/>
              </a:pPr>
              <a:t>24 March 2023</a:t>
            </a:fld>
            <a:endParaRPr lang="en-US" dirty="0"/>
          </a:p>
        </p:txBody>
      </p:sp>
      <p:sp>
        <p:nvSpPr>
          <p:cNvPr id="10" name="Slide Number Placeholder 9">
            <a:extLst>
              <a:ext uri="{FF2B5EF4-FFF2-40B4-BE49-F238E27FC236}">
                <a16:creationId xmlns:a16="http://schemas.microsoft.com/office/drawing/2014/main" xmlns="" id="{C78AE685-7A90-7A5D-4D8F-1CB8728E0A51}"/>
              </a:ext>
            </a:extLst>
          </p:cNvPr>
          <p:cNvSpPr>
            <a:spLocks noGrp="1"/>
          </p:cNvSpPr>
          <p:nvPr>
            <p:ph type="sldNum" sz="quarter" idx="12"/>
          </p:nvPr>
        </p:nvSpPr>
        <p:spPr>
          <a:xfrm>
            <a:off x="9194324" y="6382786"/>
            <a:ext cx="2743200" cy="365125"/>
          </a:xfrm>
        </p:spPr>
        <p:txBody>
          <a:bodyPr/>
          <a:lstStyle>
            <a:lvl1pPr>
              <a:defRPr>
                <a:solidFill>
                  <a:schemeClr val="tx1"/>
                </a:solidFill>
              </a:defRPr>
            </a:lvl1pPr>
          </a:lstStyle>
          <a:p>
            <a:pPr>
              <a:defRPr/>
            </a:pPr>
            <a:endParaRPr lang="en-US" dirty="0"/>
          </a:p>
        </p:txBody>
      </p:sp>
      <p:sp>
        <p:nvSpPr>
          <p:cNvPr id="2" name="Footer Placeholder 4">
            <a:extLst>
              <a:ext uri="{FF2B5EF4-FFF2-40B4-BE49-F238E27FC236}">
                <a16:creationId xmlns:a16="http://schemas.microsoft.com/office/drawing/2014/main" xmlns="" id="{84B887BD-4322-C2D5-FA8B-30CE46F751AE}"/>
              </a:ext>
            </a:extLst>
          </p:cNvPr>
          <p:cNvSpPr>
            <a:spLocks noGrp="1"/>
          </p:cNvSpPr>
          <p:nvPr>
            <p:ph type="ftr" sz="quarter" idx="3"/>
          </p:nvPr>
        </p:nvSpPr>
        <p:spPr>
          <a:xfrm>
            <a:off x="3174023" y="6382785"/>
            <a:ext cx="5811715" cy="365125"/>
          </a:xfrm>
          <a:prstGeom prst="rect">
            <a:avLst/>
          </a:prstGeom>
        </p:spPr>
        <p:txBody>
          <a:bodyPr vert="horz" lIns="91440" tIns="45720" rIns="91440" bIns="45720" rtlCol="0" anchor="ctr"/>
          <a:lstStyle>
            <a:lvl1pPr algn="ctr">
              <a:defRPr sz="1200">
                <a:solidFill>
                  <a:schemeClr val="tx1"/>
                </a:solidFill>
              </a:defRPr>
            </a:lvl1pPr>
          </a:lstStyle>
          <a:p>
            <a:pPr>
              <a:defRPr/>
            </a:pPr>
            <a:r>
              <a:rPr lang="en-US" dirty="0"/>
              <a:t>REVA Academy for Corporate Excellence – RACE | race.reva.edu.in</a:t>
            </a:r>
          </a:p>
        </p:txBody>
      </p:sp>
    </p:spTree>
    <p:extLst>
      <p:ext uri="{BB962C8B-B14F-4D97-AF65-F5344CB8AC3E}">
        <p14:creationId xmlns:p14="http://schemas.microsoft.com/office/powerpoint/2010/main" xmlns="" val="64198546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31212CE-8E63-DE47-926A-2806046A57F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xmlns="" id="{CC88DACC-A9CF-25B8-FADB-EF71DAB09B5D}"/>
              </a:ext>
            </a:extLst>
          </p:cNvPr>
          <p:cNvSpPr>
            <a:spLocks noGrp="1"/>
          </p:cNvSpPr>
          <p:nvPr>
            <p:ph type="dt" sz="half" idx="10"/>
          </p:nvPr>
        </p:nvSpPr>
        <p:spPr/>
        <p:txBody>
          <a:bodyPr/>
          <a:lstStyle/>
          <a:p>
            <a:fld id="{133C4A86-EE5E-430A-B201-DD153C1D7118}" type="datetime3">
              <a:rPr lang="en-US" smtClean="0"/>
              <a:pPr/>
              <a:t>24 March 2023</a:t>
            </a:fld>
            <a:endParaRPr lang="en-IN" dirty="0"/>
          </a:p>
        </p:txBody>
      </p:sp>
      <p:sp>
        <p:nvSpPr>
          <p:cNvPr id="4" name="Footer Placeholder 3">
            <a:extLst>
              <a:ext uri="{FF2B5EF4-FFF2-40B4-BE49-F238E27FC236}">
                <a16:creationId xmlns:a16="http://schemas.microsoft.com/office/drawing/2014/main" xmlns="" id="{F0E3D948-3FD6-54EB-FA88-0A79DFDE04C2}"/>
              </a:ext>
            </a:extLst>
          </p:cNvPr>
          <p:cNvSpPr>
            <a:spLocks noGrp="1"/>
          </p:cNvSpPr>
          <p:nvPr>
            <p:ph type="ftr" sz="quarter" idx="11"/>
          </p:nvPr>
        </p:nvSpPr>
        <p:spPr/>
        <p:txBody>
          <a:bodyPr/>
          <a:lstStyle/>
          <a:p>
            <a:r>
              <a:rPr lang="en-US" dirty="0"/>
              <a:t>REVA Academy for Corporate Excellence – RACE | race.reva.edu.in</a:t>
            </a:r>
            <a:endParaRPr lang="en-IN" dirty="0"/>
          </a:p>
        </p:txBody>
      </p:sp>
      <p:sp>
        <p:nvSpPr>
          <p:cNvPr id="5" name="Slide Number Placeholder 4">
            <a:extLst>
              <a:ext uri="{FF2B5EF4-FFF2-40B4-BE49-F238E27FC236}">
                <a16:creationId xmlns:a16="http://schemas.microsoft.com/office/drawing/2014/main" xmlns="" id="{7B42A27F-E85E-D7BE-820F-5D7F4EA3A5D6}"/>
              </a:ext>
            </a:extLst>
          </p:cNvPr>
          <p:cNvSpPr>
            <a:spLocks noGrp="1"/>
          </p:cNvSpPr>
          <p:nvPr>
            <p:ph type="sldNum" sz="quarter" idx="12"/>
          </p:nvPr>
        </p:nvSpPr>
        <p:spPr/>
        <p:txBody>
          <a:bodyPr/>
          <a:lstStyle/>
          <a:p>
            <a:fld id="{7F57AB3F-FF13-4C22-A1FE-9E11B92D325E}" type="slidenum">
              <a:rPr lang="en-IN" smtClean="0"/>
              <a:pPr/>
              <a:t>‹#›</a:t>
            </a:fld>
            <a:endParaRPr lang="en-IN" dirty="0"/>
          </a:p>
        </p:txBody>
      </p:sp>
    </p:spTree>
    <p:extLst>
      <p:ext uri="{BB962C8B-B14F-4D97-AF65-F5344CB8AC3E}">
        <p14:creationId xmlns:p14="http://schemas.microsoft.com/office/powerpoint/2010/main" xmlns="" val="23287177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FC4A645-4076-0DD1-F21F-7DA2E7DBEC8E}"/>
              </a:ext>
            </a:extLst>
          </p:cNvPr>
          <p:cNvSpPr>
            <a:spLocks noGrp="1"/>
          </p:cNvSpPr>
          <p:nvPr>
            <p:ph type="dt" sz="half" idx="10"/>
          </p:nvPr>
        </p:nvSpPr>
        <p:spPr/>
        <p:txBody>
          <a:bodyPr/>
          <a:lstStyle/>
          <a:p>
            <a:fld id="{BA0F3B7A-C703-449C-9BCB-CEBE69179CE9}" type="datetime3">
              <a:rPr lang="en-US" smtClean="0"/>
              <a:pPr/>
              <a:t>24 March 2023</a:t>
            </a:fld>
            <a:endParaRPr lang="en-IN" dirty="0"/>
          </a:p>
        </p:txBody>
      </p:sp>
      <p:sp>
        <p:nvSpPr>
          <p:cNvPr id="3" name="Footer Placeholder 2">
            <a:extLst>
              <a:ext uri="{FF2B5EF4-FFF2-40B4-BE49-F238E27FC236}">
                <a16:creationId xmlns:a16="http://schemas.microsoft.com/office/drawing/2014/main" xmlns="" id="{8C396299-65B8-236C-5185-326DF6281CE8}"/>
              </a:ext>
            </a:extLst>
          </p:cNvPr>
          <p:cNvSpPr>
            <a:spLocks noGrp="1"/>
          </p:cNvSpPr>
          <p:nvPr>
            <p:ph type="ftr" sz="quarter" idx="11"/>
          </p:nvPr>
        </p:nvSpPr>
        <p:spPr/>
        <p:txBody>
          <a:bodyPr/>
          <a:lstStyle/>
          <a:p>
            <a:r>
              <a:rPr lang="en-US" dirty="0"/>
              <a:t>REVA Academy for Corporate Excellence – RACE | race.reva.edu.in</a:t>
            </a:r>
            <a:endParaRPr lang="en-IN" dirty="0"/>
          </a:p>
        </p:txBody>
      </p:sp>
      <p:sp>
        <p:nvSpPr>
          <p:cNvPr id="4" name="Slide Number Placeholder 3">
            <a:extLst>
              <a:ext uri="{FF2B5EF4-FFF2-40B4-BE49-F238E27FC236}">
                <a16:creationId xmlns:a16="http://schemas.microsoft.com/office/drawing/2014/main" xmlns="" id="{D82C14A8-2899-01EE-55FF-D21207C4938D}"/>
              </a:ext>
            </a:extLst>
          </p:cNvPr>
          <p:cNvSpPr>
            <a:spLocks noGrp="1"/>
          </p:cNvSpPr>
          <p:nvPr>
            <p:ph type="sldNum" sz="quarter" idx="12"/>
          </p:nvPr>
        </p:nvSpPr>
        <p:spPr/>
        <p:txBody>
          <a:bodyPr/>
          <a:lstStyle/>
          <a:p>
            <a:fld id="{7F57AB3F-FF13-4C22-A1FE-9E11B92D325E}" type="slidenum">
              <a:rPr lang="en-IN" smtClean="0"/>
              <a:pPr/>
              <a:t>‹#›</a:t>
            </a:fld>
            <a:endParaRPr lang="en-IN" dirty="0"/>
          </a:p>
        </p:txBody>
      </p:sp>
    </p:spTree>
    <p:extLst>
      <p:ext uri="{BB962C8B-B14F-4D97-AF65-F5344CB8AC3E}">
        <p14:creationId xmlns:p14="http://schemas.microsoft.com/office/powerpoint/2010/main" xmlns="" val="164067661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AE489C4-3A76-6231-0EB8-B7C0DF9B01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4D70766E-B614-6E76-EE88-55095546DC8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xmlns="" id="{30F98D78-1D4B-6D37-81ED-B8EA609694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3B49C743-95E7-DA77-7E6B-91D4BDC2902D}"/>
              </a:ext>
            </a:extLst>
          </p:cNvPr>
          <p:cNvSpPr>
            <a:spLocks noGrp="1"/>
          </p:cNvSpPr>
          <p:nvPr>
            <p:ph type="dt" sz="half" idx="10"/>
          </p:nvPr>
        </p:nvSpPr>
        <p:spPr/>
        <p:txBody>
          <a:bodyPr/>
          <a:lstStyle/>
          <a:p>
            <a:fld id="{DA96A2E3-21D6-49A4-B7BE-5081A6C2E030}" type="datetime3">
              <a:rPr lang="en-US" smtClean="0"/>
              <a:pPr/>
              <a:t>24 March 2023</a:t>
            </a:fld>
            <a:endParaRPr lang="en-IN" dirty="0"/>
          </a:p>
        </p:txBody>
      </p:sp>
      <p:sp>
        <p:nvSpPr>
          <p:cNvPr id="6" name="Footer Placeholder 5">
            <a:extLst>
              <a:ext uri="{FF2B5EF4-FFF2-40B4-BE49-F238E27FC236}">
                <a16:creationId xmlns:a16="http://schemas.microsoft.com/office/drawing/2014/main" xmlns="" id="{2B7D41F0-E639-1C42-61E6-67955F562A96}"/>
              </a:ext>
            </a:extLst>
          </p:cNvPr>
          <p:cNvSpPr>
            <a:spLocks noGrp="1"/>
          </p:cNvSpPr>
          <p:nvPr>
            <p:ph type="ftr" sz="quarter" idx="11"/>
          </p:nvPr>
        </p:nvSpPr>
        <p:spPr/>
        <p:txBody>
          <a:bodyPr/>
          <a:lstStyle/>
          <a:p>
            <a:r>
              <a:rPr lang="en-US" dirty="0"/>
              <a:t>REVA Academy for Corporate Excellence – RACE | race.reva.edu.in</a:t>
            </a:r>
            <a:endParaRPr lang="en-IN" dirty="0"/>
          </a:p>
        </p:txBody>
      </p:sp>
      <p:sp>
        <p:nvSpPr>
          <p:cNvPr id="7" name="Slide Number Placeholder 6">
            <a:extLst>
              <a:ext uri="{FF2B5EF4-FFF2-40B4-BE49-F238E27FC236}">
                <a16:creationId xmlns:a16="http://schemas.microsoft.com/office/drawing/2014/main" xmlns="" id="{C22EF771-7E4C-27D5-A567-4DF5D5BF6DAE}"/>
              </a:ext>
            </a:extLst>
          </p:cNvPr>
          <p:cNvSpPr>
            <a:spLocks noGrp="1"/>
          </p:cNvSpPr>
          <p:nvPr>
            <p:ph type="sldNum" sz="quarter" idx="12"/>
          </p:nvPr>
        </p:nvSpPr>
        <p:spPr/>
        <p:txBody>
          <a:bodyPr/>
          <a:lstStyle/>
          <a:p>
            <a:fld id="{7F57AB3F-FF13-4C22-A1FE-9E11B92D325E}" type="slidenum">
              <a:rPr lang="en-IN" smtClean="0"/>
              <a:pPr/>
              <a:t>‹#›</a:t>
            </a:fld>
            <a:endParaRPr lang="en-IN" dirty="0"/>
          </a:p>
        </p:txBody>
      </p:sp>
    </p:spTree>
    <p:extLst>
      <p:ext uri="{BB962C8B-B14F-4D97-AF65-F5344CB8AC3E}">
        <p14:creationId xmlns:p14="http://schemas.microsoft.com/office/powerpoint/2010/main" xmlns="" val="120181105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8A3586A-A7F3-4A9F-305E-21667DAD2E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xmlns="" id="{571AD13B-C499-3285-F0C2-B5D8500EB8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xmlns="" id="{3567E8D0-3A04-7DF5-1548-144A954F01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E4F97146-77A6-BBD1-81B6-2FBA1D87B082}"/>
              </a:ext>
            </a:extLst>
          </p:cNvPr>
          <p:cNvSpPr>
            <a:spLocks noGrp="1"/>
          </p:cNvSpPr>
          <p:nvPr>
            <p:ph type="dt" sz="half" idx="10"/>
          </p:nvPr>
        </p:nvSpPr>
        <p:spPr/>
        <p:txBody>
          <a:bodyPr/>
          <a:lstStyle/>
          <a:p>
            <a:fld id="{693C6AB8-E909-429F-ABE1-7FDF375A8A24}" type="datetime3">
              <a:rPr lang="en-US" smtClean="0"/>
              <a:pPr/>
              <a:t>24 March 2023</a:t>
            </a:fld>
            <a:endParaRPr lang="en-IN" dirty="0"/>
          </a:p>
        </p:txBody>
      </p:sp>
      <p:sp>
        <p:nvSpPr>
          <p:cNvPr id="6" name="Footer Placeholder 5">
            <a:extLst>
              <a:ext uri="{FF2B5EF4-FFF2-40B4-BE49-F238E27FC236}">
                <a16:creationId xmlns:a16="http://schemas.microsoft.com/office/drawing/2014/main" xmlns="" id="{BAD01874-D9CC-80C3-6645-94CF4362A3CB}"/>
              </a:ext>
            </a:extLst>
          </p:cNvPr>
          <p:cNvSpPr>
            <a:spLocks noGrp="1"/>
          </p:cNvSpPr>
          <p:nvPr>
            <p:ph type="ftr" sz="quarter" idx="11"/>
          </p:nvPr>
        </p:nvSpPr>
        <p:spPr/>
        <p:txBody>
          <a:bodyPr/>
          <a:lstStyle/>
          <a:p>
            <a:r>
              <a:rPr lang="en-US" dirty="0"/>
              <a:t>REVA Academy for Corporate Excellence – RACE | race.reva.edu.in</a:t>
            </a:r>
            <a:endParaRPr lang="en-IN" dirty="0"/>
          </a:p>
        </p:txBody>
      </p:sp>
      <p:sp>
        <p:nvSpPr>
          <p:cNvPr id="7" name="Slide Number Placeholder 6">
            <a:extLst>
              <a:ext uri="{FF2B5EF4-FFF2-40B4-BE49-F238E27FC236}">
                <a16:creationId xmlns:a16="http://schemas.microsoft.com/office/drawing/2014/main" xmlns="" id="{05CACB1A-E2BD-5A9B-ACEB-ACE55378A27C}"/>
              </a:ext>
            </a:extLst>
          </p:cNvPr>
          <p:cNvSpPr>
            <a:spLocks noGrp="1"/>
          </p:cNvSpPr>
          <p:nvPr>
            <p:ph type="sldNum" sz="quarter" idx="12"/>
          </p:nvPr>
        </p:nvSpPr>
        <p:spPr/>
        <p:txBody>
          <a:bodyPr/>
          <a:lstStyle/>
          <a:p>
            <a:fld id="{7F57AB3F-FF13-4C22-A1FE-9E11B92D325E}" type="slidenum">
              <a:rPr lang="en-IN" smtClean="0"/>
              <a:pPr/>
              <a:t>‹#›</a:t>
            </a:fld>
            <a:endParaRPr lang="en-IN" dirty="0"/>
          </a:p>
        </p:txBody>
      </p:sp>
    </p:spTree>
    <p:extLst>
      <p:ext uri="{BB962C8B-B14F-4D97-AF65-F5344CB8AC3E}">
        <p14:creationId xmlns:p14="http://schemas.microsoft.com/office/powerpoint/2010/main" xmlns="" val="20233519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3E948CF-E4AA-AE25-988E-9AF6DED051C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13AE07B0-B5FB-7F01-D1C7-8FD401701FB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12CF934E-37C1-DF05-2785-927F20E5C83A}"/>
              </a:ext>
            </a:extLst>
          </p:cNvPr>
          <p:cNvSpPr>
            <a:spLocks noGrp="1"/>
          </p:cNvSpPr>
          <p:nvPr>
            <p:ph type="dt" sz="half" idx="10"/>
          </p:nvPr>
        </p:nvSpPr>
        <p:spPr/>
        <p:txBody>
          <a:bodyPr/>
          <a:lstStyle/>
          <a:p>
            <a:fld id="{5E53A0AB-A797-49F1-91CA-409B68B2BAD3}" type="datetime3">
              <a:rPr lang="en-US" smtClean="0"/>
              <a:pPr/>
              <a:t>24 March 2023</a:t>
            </a:fld>
            <a:endParaRPr lang="en-IN" dirty="0"/>
          </a:p>
        </p:txBody>
      </p:sp>
      <p:sp>
        <p:nvSpPr>
          <p:cNvPr id="5" name="Footer Placeholder 4">
            <a:extLst>
              <a:ext uri="{FF2B5EF4-FFF2-40B4-BE49-F238E27FC236}">
                <a16:creationId xmlns:a16="http://schemas.microsoft.com/office/drawing/2014/main" xmlns="" id="{2186E886-8046-0491-18E0-C7DA49967E7F}"/>
              </a:ext>
            </a:extLst>
          </p:cNvPr>
          <p:cNvSpPr>
            <a:spLocks noGrp="1"/>
          </p:cNvSpPr>
          <p:nvPr>
            <p:ph type="ftr" sz="quarter" idx="11"/>
          </p:nvPr>
        </p:nvSpPr>
        <p:spPr/>
        <p:txBody>
          <a:bodyPr/>
          <a:lstStyle/>
          <a:p>
            <a:r>
              <a:rPr lang="en-US" dirty="0"/>
              <a:t>REVA Academy for Corporate Excellence – RACE | race.reva.edu.in</a:t>
            </a:r>
            <a:endParaRPr lang="en-IN" dirty="0"/>
          </a:p>
        </p:txBody>
      </p:sp>
      <p:sp>
        <p:nvSpPr>
          <p:cNvPr id="6" name="Slide Number Placeholder 5">
            <a:extLst>
              <a:ext uri="{FF2B5EF4-FFF2-40B4-BE49-F238E27FC236}">
                <a16:creationId xmlns:a16="http://schemas.microsoft.com/office/drawing/2014/main" xmlns="" id="{17AE8017-6C16-A82D-097D-828555708C9A}"/>
              </a:ext>
            </a:extLst>
          </p:cNvPr>
          <p:cNvSpPr>
            <a:spLocks noGrp="1"/>
          </p:cNvSpPr>
          <p:nvPr>
            <p:ph type="sldNum" sz="quarter" idx="12"/>
          </p:nvPr>
        </p:nvSpPr>
        <p:spPr/>
        <p:txBody>
          <a:bodyPr/>
          <a:lstStyle/>
          <a:p>
            <a:fld id="{7F57AB3F-FF13-4C22-A1FE-9E11B92D325E}" type="slidenum">
              <a:rPr lang="en-IN" smtClean="0"/>
              <a:pPr/>
              <a:t>‹#›</a:t>
            </a:fld>
            <a:endParaRPr lang="en-IN" dirty="0"/>
          </a:p>
        </p:txBody>
      </p:sp>
    </p:spTree>
    <p:extLst>
      <p:ext uri="{BB962C8B-B14F-4D97-AF65-F5344CB8AC3E}">
        <p14:creationId xmlns:p14="http://schemas.microsoft.com/office/powerpoint/2010/main" xmlns="" val="366483739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832A64DB-7E8E-77AA-AABA-01287D38E89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ECE38464-7BCC-168D-22E1-3396237C3F4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72CF9B8F-0D16-DFC3-1252-12480851D0A4}"/>
              </a:ext>
            </a:extLst>
          </p:cNvPr>
          <p:cNvSpPr>
            <a:spLocks noGrp="1"/>
          </p:cNvSpPr>
          <p:nvPr>
            <p:ph type="dt" sz="half" idx="10"/>
          </p:nvPr>
        </p:nvSpPr>
        <p:spPr/>
        <p:txBody>
          <a:bodyPr/>
          <a:lstStyle/>
          <a:p>
            <a:fld id="{4DAD4285-B41F-4602-8FE6-74B6B1A68E7C}" type="datetime3">
              <a:rPr lang="en-US" smtClean="0"/>
              <a:pPr/>
              <a:t>24 March 2023</a:t>
            </a:fld>
            <a:endParaRPr lang="en-IN" dirty="0"/>
          </a:p>
        </p:txBody>
      </p:sp>
      <p:sp>
        <p:nvSpPr>
          <p:cNvPr id="5" name="Footer Placeholder 4">
            <a:extLst>
              <a:ext uri="{FF2B5EF4-FFF2-40B4-BE49-F238E27FC236}">
                <a16:creationId xmlns:a16="http://schemas.microsoft.com/office/drawing/2014/main" xmlns="" id="{5331CA6E-6281-CC49-2B16-DD159250C466}"/>
              </a:ext>
            </a:extLst>
          </p:cNvPr>
          <p:cNvSpPr>
            <a:spLocks noGrp="1"/>
          </p:cNvSpPr>
          <p:nvPr>
            <p:ph type="ftr" sz="quarter" idx="11"/>
          </p:nvPr>
        </p:nvSpPr>
        <p:spPr/>
        <p:txBody>
          <a:bodyPr/>
          <a:lstStyle/>
          <a:p>
            <a:r>
              <a:rPr lang="en-US" dirty="0"/>
              <a:t>REVA Academy for Corporate Excellence – RACE | race.reva.edu.in</a:t>
            </a:r>
            <a:endParaRPr lang="en-IN" dirty="0"/>
          </a:p>
        </p:txBody>
      </p:sp>
      <p:sp>
        <p:nvSpPr>
          <p:cNvPr id="6" name="Slide Number Placeholder 5">
            <a:extLst>
              <a:ext uri="{FF2B5EF4-FFF2-40B4-BE49-F238E27FC236}">
                <a16:creationId xmlns:a16="http://schemas.microsoft.com/office/drawing/2014/main" xmlns="" id="{EDB0E7C1-2CA7-5D69-31E0-2E3ED2E15554}"/>
              </a:ext>
            </a:extLst>
          </p:cNvPr>
          <p:cNvSpPr>
            <a:spLocks noGrp="1"/>
          </p:cNvSpPr>
          <p:nvPr>
            <p:ph type="sldNum" sz="quarter" idx="12"/>
          </p:nvPr>
        </p:nvSpPr>
        <p:spPr/>
        <p:txBody>
          <a:bodyPr/>
          <a:lstStyle/>
          <a:p>
            <a:fld id="{7F57AB3F-FF13-4C22-A1FE-9E11B92D325E}" type="slidenum">
              <a:rPr lang="en-IN" smtClean="0"/>
              <a:pPr/>
              <a:t>‹#›</a:t>
            </a:fld>
            <a:endParaRPr lang="en-IN" dirty="0"/>
          </a:p>
        </p:txBody>
      </p:sp>
    </p:spTree>
    <p:extLst>
      <p:ext uri="{BB962C8B-B14F-4D97-AF65-F5344CB8AC3E}">
        <p14:creationId xmlns:p14="http://schemas.microsoft.com/office/powerpoint/2010/main" xmlns="" val="66570718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2_01" preserve="1" userDrawn="1">
  <p:cSld name="2_01">
    <p:spTree>
      <p:nvGrpSpPr>
        <p:cNvPr id="1" name="Shape 12"/>
        <p:cNvGrpSpPr/>
        <p:nvPr/>
      </p:nvGrpSpPr>
      <p:grpSpPr>
        <a:xfrm>
          <a:off x="0" y="0"/>
          <a:ext cx="0" cy="0"/>
          <a:chOff x="0" y="0"/>
          <a:chExt cx="0" cy="0"/>
        </a:xfrm>
      </p:grpSpPr>
      <p:cxnSp>
        <p:nvCxnSpPr>
          <p:cNvPr id="12" name="Straight Connector 11"/>
          <p:cNvCxnSpPr/>
          <p:nvPr userDrawn="1"/>
        </p:nvCxnSpPr>
        <p:spPr>
          <a:xfrm>
            <a:off x="197815" y="1166622"/>
            <a:ext cx="1179637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userDrawn="1"/>
        </p:nvSpPr>
        <p:spPr>
          <a:xfrm>
            <a:off x="5514882" y="393267"/>
            <a:ext cx="6479305" cy="492443"/>
          </a:xfrm>
          <a:prstGeom prst="rect">
            <a:avLst/>
          </a:prstGeom>
          <a:noFill/>
        </p:spPr>
        <p:txBody>
          <a:bodyPr wrap="square" rtlCol="0">
            <a:spAutoFit/>
          </a:bodyPr>
          <a:lstStyle/>
          <a:p>
            <a:pPr algn="r"/>
            <a:r>
              <a:rPr lang="en-IN" sz="1400" dirty="0">
                <a:latin typeface="+mj-lt"/>
              </a:rPr>
              <a:t>REVA Academy</a:t>
            </a:r>
            <a:r>
              <a:rPr lang="en-IN" sz="1400" baseline="0" dirty="0">
                <a:latin typeface="+mj-lt"/>
              </a:rPr>
              <a:t> for Corporate Excellence</a:t>
            </a:r>
          </a:p>
          <a:p>
            <a:pPr algn="r"/>
            <a:r>
              <a:rPr lang="en-IN" sz="1200" baseline="0" dirty="0">
                <a:latin typeface="+mj-lt"/>
              </a:rPr>
              <a:t>www.race.reva.edu.in </a:t>
            </a:r>
            <a:endParaRPr lang="en-IN" sz="1200" dirty="0">
              <a:latin typeface="+mj-lt"/>
            </a:endParaRP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197815" y="143294"/>
            <a:ext cx="2444405" cy="946221"/>
          </a:xfrm>
          <a:prstGeom prst="rect">
            <a:avLst/>
          </a:prstGeom>
        </p:spPr>
      </p:pic>
    </p:spTree>
    <p:extLst>
      <p:ext uri="{BB962C8B-B14F-4D97-AF65-F5344CB8AC3E}">
        <p14:creationId xmlns:p14="http://schemas.microsoft.com/office/powerpoint/2010/main" xmlns="" val="159912855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xmlns="" val="247778893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Footer Placeholder 4"/>
          <p:cNvSpPr>
            <a:spLocks noGrp="1"/>
          </p:cNvSpPr>
          <p:nvPr>
            <p:ph type="ftr" sz="quarter" idx="3"/>
          </p:nvPr>
        </p:nvSpPr>
        <p:spPr>
          <a:xfrm>
            <a:off x="0" y="6555993"/>
            <a:ext cx="3840480" cy="302007"/>
          </a:xfrm>
          <a:prstGeom prst="rect">
            <a:avLst/>
          </a:prstGeom>
          <a:solidFill>
            <a:schemeClr val="bg1"/>
          </a:solidFill>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r>
              <a:rPr lang="en-IN" dirty="0"/>
              <a:t>REVA Academy for Corporate Excellence – RACE | race.reva.edu.in</a:t>
            </a:r>
            <a:endParaRPr lang="en-US" dirty="0"/>
          </a:p>
        </p:txBody>
      </p:sp>
    </p:spTree>
    <p:extLst>
      <p:ext uri="{BB962C8B-B14F-4D97-AF65-F5344CB8AC3E}">
        <p14:creationId xmlns:p14="http://schemas.microsoft.com/office/powerpoint/2010/main" xmlns="" val="206013620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lvl1pPr>
              <a:defRPr>
                <a:latin typeface="Arial" panose="020B0604020202020204" pitchFamily="34" charset="0"/>
                <a:cs typeface="Arial" panose="020B0604020202020204" pitchFamily="34" charset="0"/>
              </a:defRPr>
            </a:lvl1pPr>
          </a:lstStyle>
          <a:p>
            <a:fld id="{0D0CCA17-D100-45DE-A2F3-E686E13D4486}" type="slidenum">
              <a:rPr lang="en-US" smtClean="0"/>
              <a:pPr/>
              <a:t>‹#›</a:t>
            </a:fld>
            <a:endParaRPr lang="en-US" dirty="0"/>
          </a:p>
        </p:txBody>
      </p:sp>
      <p:pic>
        <p:nvPicPr>
          <p:cNvPr id="8" name="Picture 7"/>
          <p:cNvPicPr>
            <a:picLocks noChangeAspect="1"/>
          </p:cNvPicPr>
          <p:nvPr userDrawn="1"/>
        </p:nvPicPr>
        <p:blipFill>
          <a:blip r:embed="rId2"/>
          <a:stretch>
            <a:fillRect/>
          </a:stretch>
        </p:blipFill>
        <p:spPr>
          <a:xfrm>
            <a:off x="9540239" y="16774"/>
            <a:ext cx="2577673" cy="687380"/>
          </a:xfrm>
          <a:prstGeom prst="rect">
            <a:avLst/>
          </a:prstGeom>
        </p:spPr>
      </p:pic>
      <p:sp>
        <p:nvSpPr>
          <p:cNvPr id="9" name="Footer Placeholder 4"/>
          <p:cNvSpPr>
            <a:spLocks noGrp="1"/>
          </p:cNvSpPr>
          <p:nvPr>
            <p:ph type="ftr" sz="quarter" idx="3"/>
          </p:nvPr>
        </p:nvSpPr>
        <p:spPr>
          <a:xfrm>
            <a:off x="0" y="6555993"/>
            <a:ext cx="3840480" cy="302007"/>
          </a:xfrm>
          <a:prstGeom prst="rect">
            <a:avLst/>
          </a:prstGeom>
          <a:solidFill>
            <a:schemeClr val="bg1"/>
          </a:solidFill>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r>
              <a:rPr lang="en-IN" dirty="0"/>
              <a:t>REVA Academy for Corporate Excellence – RACE | race.reva.edu.in</a:t>
            </a:r>
            <a:endParaRPr lang="en-US" dirty="0"/>
          </a:p>
        </p:txBody>
      </p:sp>
    </p:spTree>
    <p:extLst>
      <p:ext uri="{BB962C8B-B14F-4D97-AF65-F5344CB8AC3E}">
        <p14:creationId xmlns:p14="http://schemas.microsoft.com/office/powerpoint/2010/main" xmlns="" val="2908671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xmlns="" val="325286603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p:cNvPicPr>
            <a:picLocks noChangeAspect="1"/>
          </p:cNvPicPr>
          <p:nvPr userDrawn="1"/>
        </p:nvPicPr>
        <p:blipFill>
          <a:blip r:embed="rId2"/>
          <a:stretch>
            <a:fillRect/>
          </a:stretch>
        </p:blipFill>
        <p:spPr>
          <a:xfrm>
            <a:off x="9631680" y="1534"/>
            <a:ext cx="2566262" cy="684266"/>
          </a:xfrm>
          <a:prstGeom prst="rect">
            <a:avLst/>
          </a:prstGeom>
        </p:spPr>
      </p:pic>
      <p:sp>
        <p:nvSpPr>
          <p:cNvPr id="9" name="Footer Placeholder 4"/>
          <p:cNvSpPr>
            <a:spLocks noGrp="1"/>
          </p:cNvSpPr>
          <p:nvPr>
            <p:ph type="ftr" sz="quarter" idx="10"/>
          </p:nvPr>
        </p:nvSpPr>
        <p:spPr>
          <a:xfrm>
            <a:off x="0" y="6555993"/>
            <a:ext cx="3840480" cy="302007"/>
          </a:xfrm>
          <a:prstGeom prst="rect">
            <a:avLst/>
          </a:prstGeom>
          <a:solidFill>
            <a:schemeClr val="bg1"/>
          </a:solidFill>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r>
              <a:rPr lang="en-IN" dirty="0"/>
              <a:t>REVA Academy for Corporate Excellence – RACE | race.reva.edu.in</a:t>
            </a:r>
            <a:endParaRPr lang="en-US" dirty="0"/>
          </a:p>
        </p:txBody>
      </p:sp>
    </p:spTree>
    <p:extLst>
      <p:ext uri="{BB962C8B-B14F-4D97-AF65-F5344CB8AC3E}">
        <p14:creationId xmlns:p14="http://schemas.microsoft.com/office/powerpoint/2010/main" xmlns="" val="113915037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pic>
        <p:nvPicPr>
          <p:cNvPr id="6" name="Picture 5"/>
          <p:cNvPicPr>
            <a:picLocks noChangeAspect="1"/>
          </p:cNvPicPr>
          <p:nvPr userDrawn="1"/>
        </p:nvPicPr>
        <p:blipFill>
          <a:blip r:embed="rId2"/>
          <a:stretch>
            <a:fillRect/>
          </a:stretch>
        </p:blipFill>
        <p:spPr>
          <a:xfrm>
            <a:off x="9707879" y="32014"/>
            <a:ext cx="2407921" cy="642113"/>
          </a:xfrm>
          <a:prstGeom prst="rect">
            <a:avLst/>
          </a:prstGeom>
        </p:spPr>
      </p:pic>
      <p:sp>
        <p:nvSpPr>
          <p:cNvPr id="7" name="Footer Placeholder 4"/>
          <p:cNvSpPr>
            <a:spLocks noGrp="1"/>
          </p:cNvSpPr>
          <p:nvPr>
            <p:ph type="ftr" sz="quarter" idx="3"/>
          </p:nvPr>
        </p:nvSpPr>
        <p:spPr>
          <a:xfrm>
            <a:off x="0" y="6555993"/>
            <a:ext cx="3840480" cy="302007"/>
          </a:xfrm>
          <a:prstGeom prst="rect">
            <a:avLst/>
          </a:prstGeom>
          <a:solidFill>
            <a:schemeClr val="bg1"/>
          </a:solidFill>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r>
              <a:rPr lang="en-IN" dirty="0"/>
              <a:t>REVA Academy for Corporate Excellence – RACE | race.reva.edu.in</a:t>
            </a:r>
            <a:endParaRPr lang="en-US" dirty="0"/>
          </a:p>
        </p:txBody>
      </p:sp>
    </p:spTree>
    <p:extLst>
      <p:ext uri="{BB962C8B-B14F-4D97-AF65-F5344CB8AC3E}">
        <p14:creationId xmlns:p14="http://schemas.microsoft.com/office/powerpoint/2010/main" xmlns="" val="97926165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9540240" y="32014"/>
            <a:ext cx="2608152" cy="695508"/>
          </a:xfrm>
          <a:prstGeom prst="rect">
            <a:avLst/>
          </a:prstGeom>
        </p:spPr>
      </p:pic>
      <p:sp>
        <p:nvSpPr>
          <p:cNvPr id="4" name="Footer Placeholder 4"/>
          <p:cNvSpPr>
            <a:spLocks noGrp="1"/>
          </p:cNvSpPr>
          <p:nvPr>
            <p:ph type="ftr" sz="quarter" idx="3"/>
          </p:nvPr>
        </p:nvSpPr>
        <p:spPr>
          <a:xfrm>
            <a:off x="0" y="6555993"/>
            <a:ext cx="3840480" cy="302007"/>
          </a:xfrm>
          <a:prstGeom prst="rect">
            <a:avLst/>
          </a:prstGeom>
          <a:solidFill>
            <a:schemeClr val="bg1"/>
          </a:solidFill>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r>
              <a:rPr lang="en-IN" dirty="0"/>
              <a:t>REVA Academy for Corporate Excellence – RACE | race.reva.edu.in</a:t>
            </a:r>
            <a:endParaRPr lang="en-US" dirty="0"/>
          </a:p>
        </p:txBody>
      </p:sp>
    </p:spTree>
    <p:extLst>
      <p:ext uri="{BB962C8B-B14F-4D97-AF65-F5344CB8AC3E}">
        <p14:creationId xmlns:p14="http://schemas.microsoft.com/office/powerpoint/2010/main" xmlns="" val="183262671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12_Main Slide #2">
    <p:spTree>
      <p:nvGrpSpPr>
        <p:cNvPr id="1" name=""/>
        <p:cNvGrpSpPr/>
        <p:nvPr/>
      </p:nvGrpSpPr>
      <p:grpSpPr>
        <a:xfrm>
          <a:off x="0" y="0"/>
          <a:ext cx="0" cy="0"/>
          <a:chOff x="0" y="0"/>
          <a:chExt cx="0" cy="0"/>
        </a:xfrm>
      </p:grpSpPr>
      <p:sp>
        <p:nvSpPr>
          <p:cNvPr id="31" name="www.websitename.com"/>
          <p:cNvSpPr txBox="1">
            <a:spLocks noGrp="1"/>
          </p:cNvSpPr>
          <p:nvPr>
            <p:ph type="body" sz="quarter" idx="13"/>
          </p:nvPr>
        </p:nvSpPr>
        <p:spPr>
          <a:xfrm rot="16200000">
            <a:off x="11153149" y="3366675"/>
            <a:ext cx="1442703" cy="124650"/>
          </a:xfrm>
          <a:prstGeom prst="rect">
            <a:avLst/>
          </a:prstGeom>
        </p:spPr>
        <p:txBody>
          <a:bodyPr wrap="none" lIns="0" tIns="0" rIns="0" bIns="0" anchor="ctr">
            <a:spAutoFit/>
          </a:bodyPr>
          <a:lstStyle>
            <a:lvl1pPr>
              <a:defRPr sz="900">
                <a:solidFill>
                  <a:srgbClr val="6A6E77"/>
                </a:solidFill>
                <a:latin typeface="Montserrat Light"/>
                <a:ea typeface="Montserrat Light"/>
                <a:cs typeface="Montserrat Light"/>
                <a:sym typeface="Montserrat Light"/>
              </a:defRPr>
            </a:lvl1pPr>
          </a:lstStyle>
          <a:p>
            <a:r>
              <a:t>www.websitename.com</a:t>
            </a:r>
          </a:p>
        </p:txBody>
      </p:sp>
      <p:sp>
        <p:nvSpPr>
          <p:cNvPr id="32" name="uplock"/>
          <p:cNvSpPr txBox="1">
            <a:spLocks noGrp="1"/>
          </p:cNvSpPr>
          <p:nvPr>
            <p:ph type="body" sz="quarter" idx="14"/>
          </p:nvPr>
        </p:nvSpPr>
        <p:spPr>
          <a:xfrm rot="16200000">
            <a:off x="-30351" y="3342438"/>
            <a:ext cx="695703" cy="173124"/>
          </a:xfrm>
          <a:prstGeom prst="rect">
            <a:avLst/>
          </a:prstGeom>
        </p:spPr>
        <p:txBody>
          <a:bodyPr wrap="none" lIns="0" tIns="0" rIns="0" bIns="0" anchor="ctr">
            <a:spAutoFit/>
          </a:bodyPr>
          <a:lstStyle>
            <a:lvl1pPr>
              <a:defRPr sz="1250">
                <a:solidFill>
                  <a:srgbClr val="1C1F25"/>
                </a:solidFill>
                <a:latin typeface="Montserrat Bold"/>
                <a:ea typeface="Montserrat Bold"/>
                <a:cs typeface="Montserrat Bold"/>
                <a:sym typeface="Montserrat Bold"/>
              </a:defRPr>
            </a:lvl1pPr>
          </a:lstStyle>
          <a:p>
            <a:r>
              <a:t>uplock</a:t>
            </a:r>
          </a:p>
        </p:txBody>
      </p:sp>
      <p:sp>
        <p:nvSpPr>
          <p:cNvPr id="33" name="Slide Number"/>
          <p:cNvSpPr txBox="1">
            <a:spLocks noGrp="1"/>
          </p:cNvSpPr>
          <p:nvPr>
            <p:ph type="sldNum" sz="quarter" idx="2"/>
          </p:nvPr>
        </p:nvSpPr>
        <p:spPr>
          <a:xfrm>
            <a:off x="11407421" y="6476735"/>
            <a:ext cx="147397" cy="139701"/>
          </a:xfrm>
          <a:prstGeom prst="rect">
            <a:avLst/>
          </a:prstGeom>
        </p:spPr>
        <p:txBody>
          <a:bodyPr/>
          <a:lstStyle/>
          <a:p>
            <a:fld id="{86CB4B4D-7CA3-9044-876B-883B54F8677D}" type="slidenum">
              <a:rPr/>
              <a:pPr/>
              <a:t>‹#›</a:t>
            </a:fld>
            <a:endParaRPr/>
          </a:p>
        </p:txBody>
      </p:sp>
      <p:sp>
        <p:nvSpPr>
          <p:cNvPr id="7" name="Picture Placeholder 2">
            <a:extLst>
              <a:ext uri="{FF2B5EF4-FFF2-40B4-BE49-F238E27FC236}">
                <a16:creationId xmlns:a16="http://schemas.microsoft.com/office/drawing/2014/main" xmlns="" id="{C1CFBFE9-716E-4CC4-9BA2-ADF2F90D6429}"/>
              </a:ext>
            </a:extLst>
          </p:cNvPr>
          <p:cNvSpPr>
            <a:spLocks noGrp="1"/>
          </p:cNvSpPr>
          <p:nvPr>
            <p:ph type="pic" sz="quarter" idx="32" hasCustomPrompt="1"/>
          </p:nvPr>
        </p:nvSpPr>
        <p:spPr>
          <a:xfrm>
            <a:off x="633909" y="1"/>
            <a:ext cx="2731691" cy="6858000"/>
          </a:xfrm>
          <a:prstGeom prst="rect">
            <a:avLst/>
          </a:prstGeom>
          <a:solidFill>
            <a:schemeClr val="bg1">
              <a:lumMod val="95000"/>
            </a:schemeClr>
          </a:solidFill>
        </p:spPr>
        <p:txBody>
          <a:bodyPr anchor="ctr"/>
          <a:lstStyle>
            <a:lvl1pPr>
              <a:defRPr sz="1000"/>
            </a:lvl1pPr>
          </a:lstStyle>
          <a:p>
            <a:r>
              <a:rPr lang="en-US" dirty="0"/>
              <a:t>Click to Insert Image</a:t>
            </a:r>
          </a:p>
        </p:txBody>
      </p:sp>
    </p:spTree>
    <p:extLst>
      <p:ext uri="{BB962C8B-B14F-4D97-AF65-F5344CB8AC3E}">
        <p14:creationId xmlns:p14="http://schemas.microsoft.com/office/powerpoint/2010/main" xmlns="" val="4052850256"/>
      </p:ext>
    </p:extLst>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pic>
        <p:nvPicPr>
          <p:cNvPr id="17" name="Picture 16"/>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1270"/>
            <a:ext cx="12192000" cy="6855461"/>
          </a:xfrm>
          <a:prstGeom prst="rect">
            <a:avLst/>
          </a:prstGeom>
        </p:spPr>
      </p:pic>
      <p:grpSp>
        <p:nvGrpSpPr>
          <p:cNvPr id="16" name="Group 15"/>
          <p:cNvGrpSpPr/>
          <p:nvPr userDrawn="1"/>
        </p:nvGrpSpPr>
        <p:grpSpPr>
          <a:xfrm>
            <a:off x="237032" y="177459"/>
            <a:ext cx="11717936" cy="1204427"/>
            <a:chOff x="107455" y="133094"/>
            <a:chExt cx="8788452" cy="903320"/>
          </a:xfrm>
        </p:grpSpPr>
        <p:pic>
          <p:nvPicPr>
            <p:cNvPr id="13" name="Picture 12"/>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107455" y="133094"/>
              <a:ext cx="2245885" cy="903320"/>
            </a:xfrm>
            <a:prstGeom prst="rect">
              <a:avLst/>
            </a:prstGeom>
          </p:spPr>
        </p:pic>
        <p:sp>
          <p:nvSpPr>
            <p:cNvPr id="14" name="TextBox 13"/>
            <p:cNvSpPr txBox="1"/>
            <p:nvPr userDrawn="1"/>
          </p:nvSpPr>
          <p:spPr>
            <a:xfrm>
              <a:off x="4791740" y="133094"/>
              <a:ext cx="4104167" cy="469408"/>
            </a:xfrm>
            <a:prstGeom prst="rect">
              <a:avLst/>
            </a:prstGeom>
            <a:noFill/>
          </p:spPr>
          <p:txBody>
            <a:bodyPr wrap="square" rtlCol="0">
              <a:spAutoFit/>
            </a:bodyPr>
            <a:lstStyle/>
            <a:p>
              <a:pPr algn="r"/>
              <a:r>
                <a:rPr lang="en-IN" sz="1867" b="1" dirty="0">
                  <a:latin typeface="Calibri" panose="020F0502020204030204" pitchFamily="34" charset="0"/>
                  <a:cs typeface="Calibri" panose="020F0502020204030204" pitchFamily="34" charset="0"/>
                </a:rPr>
                <a:t>REVA Academy for Corporate Excellence (RACE)</a:t>
              </a:r>
            </a:p>
            <a:p>
              <a:pPr algn="r"/>
              <a:r>
                <a:rPr lang="en-IN" sz="1600" dirty="0">
                  <a:latin typeface="Calibri" panose="020F0502020204030204" pitchFamily="34" charset="0"/>
                  <a:cs typeface="Calibri" panose="020F0502020204030204" pitchFamily="34" charset="0"/>
                </a:rPr>
                <a:t>www.race.reva.edu.in</a:t>
              </a:r>
            </a:p>
          </p:txBody>
        </p:sp>
      </p:grpSp>
    </p:spTree>
    <p:extLst>
      <p:ext uri="{BB962C8B-B14F-4D97-AF65-F5344CB8AC3E}">
        <p14:creationId xmlns:p14="http://schemas.microsoft.com/office/powerpoint/2010/main" xmlns="" val="267128050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pic>
        <p:nvPicPr>
          <p:cNvPr id="17" name="Picture 16"/>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1270"/>
            <a:ext cx="12192000" cy="6855461"/>
          </a:xfrm>
          <a:prstGeom prst="rect">
            <a:avLst/>
          </a:prstGeom>
        </p:spPr>
      </p:pic>
      <p:grpSp>
        <p:nvGrpSpPr>
          <p:cNvPr id="16" name="Group 15"/>
          <p:cNvGrpSpPr/>
          <p:nvPr userDrawn="1"/>
        </p:nvGrpSpPr>
        <p:grpSpPr>
          <a:xfrm>
            <a:off x="237032" y="177459"/>
            <a:ext cx="11717936" cy="1204427"/>
            <a:chOff x="107455" y="133094"/>
            <a:chExt cx="8788452" cy="903320"/>
          </a:xfrm>
        </p:grpSpPr>
        <p:pic>
          <p:nvPicPr>
            <p:cNvPr id="13" name="Picture 12"/>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107455" y="133094"/>
              <a:ext cx="2245885" cy="903320"/>
            </a:xfrm>
            <a:prstGeom prst="rect">
              <a:avLst/>
            </a:prstGeom>
          </p:spPr>
        </p:pic>
        <p:sp>
          <p:nvSpPr>
            <p:cNvPr id="14" name="TextBox 13"/>
            <p:cNvSpPr txBox="1"/>
            <p:nvPr userDrawn="1"/>
          </p:nvSpPr>
          <p:spPr>
            <a:xfrm>
              <a:off x="4791740" y="133094"/>
              <a:ext cx="4104167" cy="469408"/>
            </a:xfrm>
            <a:prstGeom prst="rect">
              <a:avLst/>
            </a:prstGeom>
            <a:noFill/>
          </p:spPr>
          <p:txBody>
            <a:bodyPr wrap="square" rtlCol="0">
              <a:spAutoFit/>
            </a:bodyPr>
            <a:lstStyle/>
            <a:p>
              <a:pPr algn="r"/>
              <a:r>
                <a:rPr lang="en-IN" sz="1867" b="1" dirty="0">
                  <a:latin typeface="Calibri" panose="020F0502020204030204" pitchFamily="34" charset="0"/>
                  <a:cs typeface="Calibri" panose="020F0502020204030204" pitchFamily="34" charset="0"/>
                </a:rPr>
                <a:t>REVA Academy for Corporate Excellence (RACE)</a:t>
              </a:r>
            </a:p>
            <a:p>
              <a:pPr algn="r"/>
              <a:r>
                <a:rPr lang="en-IN" sz="1600" dirty="0">
                  <a:latin typeface="Calibri" panose="020F0502020204030204" pitchFamily="34" charset="0"/>
                  <a:cs typeface="Calibri" panose="020F0502020204030204" pitchFamily="34" charset="0"/>
                </a:rPr>
                <a:t>www.race.reva.edu.in</a:t>
              </a:r>
            </a:p>
          </p:txBody>
        </p:sp>
      </p:grpSp>
    </p:spTree>
    <p:extLst>
      <p:ext uri="{BB962C8B-B14F-4D97-AF65-F5344CB8AC3E}">
        <p14:creationId xmlns:p14="http://schemas.microsoft.com/office/powerpoint/2010/main" xmlns="" val="201128790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_01" userDrawn="1">
  <p:cSld name="3_01">
    <p:spTree>
      <p:nvGrpSpPr>
        <p:cNvPr id="1" name="Shape 12"/>
        <p:cNvGrpSpPr/>
        <p:nvPr/>
      </p:nvGrpSpPr>
      <p:grpSpPr>
        <a:xfrm>
          <a:off x="0" y="0"/>
          <a:ext cx="0" cy="0"/>
          <a:chOff x="0" y="0"/>
          <a:chExt cx="0" cy="0"/>
        </a:xfrm>
      </p:grpSpPr>
      <p:cxnSp>
        <p:nvCxnSpPr>
          <p:cNvPr id="12" name="Straight Connector 11"/>
          <p:cNvCxnSpPr/>
          <p:nvPr userDrawn="1"/>
        </p:nvCxnSpPr>
        <p:spPr>
          <a:xfrm>
            <a:off x="197815" y="1166622"/>
            <a:ext cx="1179637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userDrawn="1"/>
        </p:nvSpPr>
        <p:spPr>
          <a:xfrm>
            <a:off x="5514882" y="393267"/>
            <a:ext cx="6479305" cy="492443"/>
          </a:xfrm>
          <a:prstGeom prst="rect">
            <a:avLst/>
          </a:prstGeom>
          <a:noFill/>
        </p:spPr>
        <p:txBody>
          <a:bodyPr wrap="square" rtlCol="0">
            <a:spAutoFit/>
          </a:bodyPr>
          <a:lstStyle/>
          <a:p>
            <a:pPr algn="r"/>
            <a:r>
              <a:rPr lang="en-IN" sz="1400" dirty="0">
                <a:latin typeface="+mj-lt"/>
              </a:rPr>
              <a:t>REVA Academy</a:t>
            </a:r>
            <a:r>
              <a:rPr lang="en-IN" sz="1400" baseline="0" dirty="0">
                <a:latin typeface="+mj-lt"/>
              </a:rPr>
              <a:t> for Corporate Excellence</a:t>
            </a:r>
          </a:p>
          <a:p>
            <a:pPr algn="r"/>
            <a:r>
              <a:rPr lang="en-IN" sz="1200" baseline="0" dirty="0">
                <a:latin typeface="+mj-lt"/>
              </a:rPr>
              <a:t>www.race.reva.edu.in </a:t>
            </a:r>
            <a:endParaRPr lang="en-IN" sz="1200" dirty="0">
              <a:latin typeface="+mj-lt"/>
            </a:endParaRP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197815" y="143294"/>
            <a:ext cx="2444405" cy="946221"/>
          </a:xfrm>
          <a:prstGeom prst="rect">
            <a:avLst/>
          </a:prstGeom>
        </p:spPr>
      </p:pic>
    </p:spTree>
    <p:extLst>
      <p:ext uri="{BB962C8B-B14F-4D97-AF65-F5344CB8AC3E}">
        <p14:creationId xmlns:p14="http://schemas.microsoft.com/office/powerpoint/2010/main" xmlns="" val="1745074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xmlns=""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xmlns="" val="37213933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CE08DDE-145F-4074-80B9-92A82F6FAE3F}"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 March 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37497356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0324537-D8D1-48D3-974C-5042DA3C845D}"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 March 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1623512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668FF8-54C7-4DF9-8A67-F38E35811078}"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 March 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36994460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C775388-B0D9-4736-A094-62A2D51967A2}"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 March 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32058115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3D490C-FF0D-4F46-8C01-08A44D82182A}"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 March 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13599691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theme" Target="../theme/theme3.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0F1468A9-DCD9-466F-99E8-72F5C99304C3}"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 March 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001D3BC5-34EF-44B2-83AC-D5533E46F0A6}"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14834108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5" r:id="rId14"/>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BF5BC2F2-4D2A-A620-8B97-4370377B1B0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41721170-226C-1291-214E-AA69A4A822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592BC54E-B23E-83D9-219D-3E94E86A8B1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F9B8086-8CEF-4375-ABEF-185B80135AEB}" type="datetime3">
              <a:rPr lang="en-US" smtClean="0"/>
              <a:pPr/>
              <a:t>24 March 2023</a:t>
            </a:fld>
            <a:endParaRPr lang="en-IN" dirty="0"/>
          </a:p>
        </p:txBody>
      </p:sp>
      <p:sp>
        <p:nvSpPr>
          <p:cNvPr id="5" name="Footer Placeholder 4">
            <a:extLst>
              <a:ext uri="{FF2B5EF4-FFF2-40B4-BE49-F238E27FC236}">
                <a16:creationId xmlns:a16="http://schemas.microsoft.com/office/drawing/2014/main" xmlns="" id="{815C31A5-9A34-06DF-31F6-C0E8F5A81E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REVA Academy for Corporate Excellence – RACE | race.reva.edu.in</a:t>
            </a:r>
            <a:endParaRPr lang="en-IN" dirty="0"/>
          </a:p>
        </p:txBody>
      </p:sp>
      <p:sp>
        <p:nvSpPr>
          <p:cNvPr id="6" name="Slide Number Placeholder 5">
            <a:extLst>
              <a:ext uri="{FF2B5EF4-FFF2-40B4-BE49-F238E27FC236}">
                <a16:creationId xmlns:a16="http://schemas.microsoft.com/office/drawing/2014/main" xmlns="" id="{A85A8EB8-6738-EBF2-0CE3-80E7244AE7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57AB3F-FF13-4C22-A1FE-9E11B92D325E}" type="slidenum">
              <a:rPr lang="en-IN" smtClean="0"/>
              <a:pPr/>
              <a:t>‹#›</a:t>
            </a:fld>
            <a:endParaRPr lang="en-IN" dirty="0"/>
          </a:p>
        </p:txBody>
      </p:sp>
    </p:spTree>
    <p:extLst>
      <p:ext uri="{BB962C8B-B14F-4D97-AF65-F5344CB8AC3E}">
        <p14:creationId xmlns:p14="http://schemas.microsoft.com/office/powerpoint/2010/main" xmlns="" val="2369992768"/>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7875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xmlns="" val="1615396298"/>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Lst>
  <p:hf hdr="0"/>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1383" y="1899380"/>
            <a:ext cx="5905501" cy="1998307"/>
          </a:xfrm>
        </p:spPr>
        <p:txBody>
          <a:bodyPr anchor="ctr">
            <a:noAutofit/>
          </a:bodyPr>
          <a:lstStyle/>
          <a:p>
            <a:pPr algn="l">
              <a:lnSpc>
                <a:spcPct val="100000"/>
              </a:lnSpc>
            </a:pPr>
            <a:r>
              <a:rPr lang="en-US" sz="3200" b="1" smtClean="0">
                <a:ln w="0"/>
                <a:solidFill>
                  <a:srgbClr val="575560"/>
                </a:solidFill>
                <a:effectLst>
                  <a:outerShdw blurRad="38100" dist="19050" dir="2700000" algn="tl" rotWithShape="0">
                    <a:schemeClr val="dk1">
                      <a:alpha val="40000"/>
                    </a:schemeClr>
                  </a:outerShdw>
                </a:effectLst>
                <a:ea typeface="Roboto" panose="02000000000000000000" pitchFamily="2" charset="0"/>
                <a:cs typeface="Aldhabi" panose="020B0604020202020204" pitchFamily="2" charset="-78"/>
              </a:rPr>
              <a:t>Direction Detection of Select </a:t>
            </a:r>
            <a:r>
              <a:rPr lang="en-US" sz="3200" b="1" smtClean="0">
                <a:ln w="0"/>
                <a:solidFill>
                  <a:srgbClr val="575560"/>
                </a:solidFill>
                <a:effectLst>
                  <a:outerShdw blurRad="38100" dist="19050" dir="2700000" algn="tl" rotWithShape="0">
                    <a:schemeClr val="dk1">
                      <a:alpha val="40000"/>
                    </a:schemeClr>
                  </a:outerShdw>
                </a:effectLst>
                <a:ea typeface="Roboto" panose="02000000000000000000" pitchFamily="2" charset="0"/>
                <a:cs typeface="Aldhabi" panose="020B0604020202020204" pitchFamily="2" charset="-78"/>
              </a:rPr>
              <a:t>Stocks </a:t>
            </a:r>
            <a:r>
              <a:rPr lang="en-US" sz="3200" b="1" smtClean="0">
                <a:ln w="0"/>
                <a:solidFill>
                  <a:srgbClr val="575560"/>
                </a:solidFill>
                <a:effectLst>
                  <a:outerShdw blurRad="38100" dist="19050" dir="2700000" algn="tl" rotWithShape="0">
                    <a:schemeClr val="dk1">
                      <a:alpha val="40000"/>
                    </a:schemeClr>
                  </a:outerShdw>
                </a:effectLst>
                <a:ea typeface="Roboto" panose="02000000000000000000" pitchFamily="2" charset="0"/>
                <a:cs typeface="Aldhabi" panose="020B0604020202020204" pitchFamily="2" charset="-78"/>
              </a:rPr>
              <a:t>w</a:t>
            </a:r>
            <a:r>
              <a:rPr lang="en-US" sz="3200" b="1" smtClean="0">
                <a:ln w="0"/>
                <a:solidFill>
                  <a:srgbClr val="575560"/>
                </a:solidFill>
                <a:effectLst>
                  <a:outerShdw blurRad="38100" dist="19050" dir="2700000" algn="tl" rotWithShape="0">
                    <a:schemeClr val="dk1">
                      <a:alpha val="40000"/>
                    </a:schemeClr>
                  </a:outerShdw>
                </a:effectLst>
                <a:ea typeface="Roboto" panose="02000000000000000000" pitchFamily="2" charset="0"/>
                <a:cs typeface="Aldhabi" panose="020B0604020202020204" pitchFamily="2" charset="-78"/>
              </a:rPr>
              <a:t>ith </a:t>
            </a:r>
            <a:r>
              <a:rPr lang="en-US" sz="3200" b="1" smtClean="0">
                <a:ln w="0"/>
                <a:solidFill>
                  <a:srgbClr val="575560"/>
                </a:solidFill>
                <a:effectLst>
                  <a:outerShdw blurRad="38100" dist="19050" dir="2700000" algn="tl" rotWithShape="0">
                    <a:schemeClr val="dk1">
                      <a:alpha val="40000"/>
                    </a:schemeClr>
                  </a:outerShdw>
                </a:effectLst>
                <a:ea typeface="Roboto" panose="02000000000000000000" pitchFamily="2" charset="0"/>
                <a:cs typeface="Aldhabi" panose="020B0604020202020204" pitchFamily="2" charset="-78"/>
              </a:rPr>
              <a:t>Machine Learning</a:t>
            </a:r>
            <a:r>
              <a:rPr lang="en-US" sz="3200" b="1" dirty="0">
                <a:cs typeface="Arial" panose="020B0604020202020204" pitchFamily="34" charset="0"/>
              </a:rPr>
              <a:t/>
            </a:r>
            <a:br>
              <a:rPr lang="en-US" sz="3200" b="1" dirty="0">
                <a:cs typeface="Arial" panose="020B0604020202020204" pitchFamily="34" charset="0"/>
              </a:rPr>
            </a:br>
            <a:r>
              <a:rPr lang="en-US" sz="2000" dirty="0">
                <a:cs typeface="Arial" panose="020B0604020202020204" pitchFamily="34" charset="0"/>
              </a:rPr>
              <a:t>Proposal Presentation</a:t>
            </a:r>
            <a:endParaRPr lang="en-US" sz="2800" dirty="0">
              <a:cs typeface="Arial" panose="020B0604020202020204" pitchFamily="34" charset="0"/>
            </a:endParaRPr>
          </a:p>
        </p:txBody>
      </p:sp>
      <p:sp>
        <p:nvSpPr>
          <p:cNvPr id="3" name="Subtitle 2"/>
          <p:cNvSpPr>
            <a:spLocks noGrp="1"/>
          </p:cNvSpPr>
          <p:nvPr>
            <p:ph type="subTitle" idx="1"/>
          </p:nvPr>
        </p:nvSpPr>
        <p:spPr>
          <a:xfrm>
            <a:off x="5754994" y="2915884"/>
            <a:ext cx="5905500" cy="2232346"/>
          </a:xfrm>
        </p:spPr>
        <p:txBody>
          <a:bodyPr>
            <a:noAutofit/>
          </a:bodyPr>
          <a:lstStyle/>
          <a:p>
            <a:pPr algn="r"/>
            <a:r>
              <a:rPr lang="en-US" sz="1800" b="1" dirty="0" smtClean="0">
                <a:solidFill>
                  <a:schemeClr val="bg1"/>
                </a:solidFill>
                <a:latin typeface="+mj-lt"/>
                <a:cs typeface="Arial" panose="020B0604020202020204" pitchFamily="34" charset="0"/>
              </a:rPr>
              <a:t>Name: Anand Mohan</a:t>
            </a:r>
            <a:endParaRPr lang="en-US" sz="1800" b="1" dirty="0">
              <a:solidFill>
                <a:schemeClr val="bg1"/>
              </a:solidFill>
              <a:latin typeface="+mj-lt"/>
              <a:cs typeface="Arial" panose="020B0604020202020204" pitchFamily="34" charset="0"/>
            </a:endParaRPr>
          </a:p>
          <a:p>
            <a:pPr algn="r"/>
            <a:endParaRPr lang="en-US" sz="1800" b="1" dirty="0">
              <a:solidFill>
                <a:schemeClr val="bg1"/>
              </a:solidFill>
              <a:latin typeface="+mj-lt"/>
              <a:cs typeface="Arial" panose="020B0604020202020204" pitchFamily="34" charset="0"/>
            </a:endParaRPr>
          </a:p>
          <a:p>
            <a:pPr algn="r"/>
            <a:r>
              <a:rPr lang="en-US" sz="1400" dirty="0">
                <a:solidFill>
                  <a:schemeClr val="bg1"/>
                </a:solidFill>
                <a:latin typeface="+mj-lt"/>
                <a:cs typeface="Arial" panose="020B0604020202020204" pitchFamily="34" charset="0"/>
              </a:rPr>
              <a:t>Program</a:t>
            </a:r>
            <a:r>
              <a:rPr lang="en-US" sz="1400" dirty="0" smtClean="0">
                <a:solidFill>
                  <a:schemeClr val="bg1"/>
                </a:solidFill>
                <a:latin typeface="+mj-lt"/>
                <a:cs typeface="Arial" panose="020B0604020202020204" pitchFamily="34" charset="0"/>
              </a:rPr>
              <a:t>: MBA in Business Analytics</a:t>
            </a:r>
            <a:endParaRPr lang="en-US" sz="1400" dirty="0">
              <a:solidFill>
                <a:schemeClr val="bg1"/>
              </a:solidFill>
              <a:latin typeface="+mj-lt"/>
              <a:cs typeface="Arial" panose="020B0604020202020204" pitchFamily="34" charset="0"/>
            </a:endParaRPr>
          </a:p>
          <a:p>
            <a:pPr algn="r"/>
            <a:r>
              <a:rPr lang="en-US" sz="1400" dirty="0" smtClean="0">
                <a:solidFill>
                  <a:schemeClr val="bg1"/>
                </a:solidFill>
                <a:latin typeface="+mj-lt"/>
                <a:cs typeface="Arial" panose="020B0604020202020204" pitchFamily="34" charset="0"/>
              </a:rPr>
              <a:t>Batch:MBA06</a:t>
            </a:r>
            <a:endParaRPr lang="en-US" sz="1400" dirty="0">
              <a:solidFill>
                <a:schemeClr val="bg1"/>
              </a:solidFill>
              <a:latin typeface="+mj-lt"/>
              <a:cs typeface="Arial" panose="020B0604020202020204" pitchFamily="34" charset="0"/>
            </a:endParaRPr>
          </a:p>
          <a:p>
            <a:pPr algn="r"/>
            <a:r>
              <a:rPr lang="en-US" sz="1400" dirty="0">
                <a:solidFill>
                  <a:schemeClr val="bg1"/>
                </a:solidFill>
                <a:latin typeface="+mj-lt"/>
                <a:cs typeface="Arial" panose="020B0604020202020204" pitchFamily="34" charset="0"/>
              </a:rPr>
              <a:t>SRN</a:t>
            </a:r>
            <a:r>
              <a:rPr lang="en-US" sz="1400" dirty="0" smtClean="0">
                <a:solidFill>
                  <a:schemeClr val="bg1"/>
                </a:solidFill>
                <a:latin typeface="+mj-lt"/>
                <a:cs typeface="Arial" panose="020B0604020202020204" pitchFamily="34" charset="0"/>
              </a:rPr>
              <a:t>: R19MBA53</a:t>
            </a:r>
            <a:endParaRPr lang="en-US" sz="1400" dirty="0">
              <a:solidFill>
                <a:schemeClr val="bg1"/>
              </a:solidFill>
              <a:latin typeface="+mj-lt"/>
              <a:cs typeface="Arial" panose="020B0604020202020204" pitchFamily="34" charset="0"/>
            </a:endParaRPr>
          </a:p>
          <a:p>
            <a:pPr algn="r"/>
            <a:r>
              <a:rPr lang="en-US" sz="1400" dirty="0" smtClean="0">
                <a:solidFill>
                  <a:schemeClr val="bg1"/>
                </a:solidFill>
                <a:latin typeface="+mj-lt"/>
                <a:cs typeface="Arial" panose="020B0604020202020204" pitchFamily="34" charset="0"/>
              </a:rPr>
              <a:t>Date:25/2/2023</a:t>
            </a:r>
            <a:endParaRPr lang="en-US" sz="1400" dirty="0">
              <a:solidFill>
                <a:schemeClr val="bg1"/>
              </a:solidFill>
              <a:latin typeface="+mj-lt"/>
              <a:cs typeface="Arial" panose="020B0604020202020204" pitchFamily="34" charset="0"/>
            </a:endParaRPr>
          </a:p>
          <a:p>
            <a:pPr algn="r"/>
            <a:r>
              <a:rPr lang="en-US" sz="1400" dirty="0">
                <a:solidFill>
                  <a:schemeClr val="bg1"/>
                </a:solidFill>
                <a:latin typeface="+mj-lt"/>
                <a:cs typeface="Arial" panose="020B0604020202020204" pitchFamily="34" charset="0"/>
              </a:rPr>
              <a:t>Capstone </a:t>
            </a:r>
            <a:r>
              <a:rPr lang="en-US" sz="1400" dirty="0" smtClean="0">
                <a:solidFill>
                  <a:schemeClr val="bg1"/>
                </a:solidFill>
                <a:latin typeface="+mj-lt"/>
                <a:cs typeface="Arial" panose="020B0604020202020204" pitchFamily="34" charset="0"/>
              </a:rPr>
              <a:t>1/2:2 </a:t>
            </a:r>
            <a:endParaRPr lang="en-US" sz="1400" dirty="0">
              <a:solidFill>
                <a:schemeClr val="bg1"/>
              </a:solidFill>
              <a:latin typeface="+mj-lt"/>
              <a:cs typeface="Arial" panose="020B0604020202020204" pitchFamily="34" charset="0"/>
            </a:endParaRPr>
          </a:p>
        </p:txBody>
      </p:sp>
      <p:sp>
        <p:nvSpPr>
          <p:cNvPr id="7" name="Title 1"/>
          <p:cNvSpPr txBox="1">
            <a:spLocks/>
          </p:cNvSpPr>
          <p:nvPr/>
        </p:nvSpPr>
        <p:spPr>
          <a:xfrm>
            <a:off x="5485425" y="6119446"/>
            <a:ext cx="6175069" cy="352604"/>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lang="en-IN" sz="1600" dirty="0">
                <a:solidFill>
                  <a:prstClr val="white"/>
                </a:solidFill>
                <a:latin typeface="Roboto Slab"/>
                <a:ea typeface="Calibri" panose="020F0502020204030204" pitchFamily="34" charset="0"/>
                <a:cs typeface="Arial" panose="020B0604020202020204" pitchFamily="34" charset="0"/>
              </a:rPr>
              <a:t>race</a:t>
            </a:r>
            <a:r>
              <a:rPr kumimoji="0" lang="en-IN" sz="1600" b="0" i="0" u="none" strike="noStrike" kern="1200" cap="none" spc="0" normalizeH="0" baseline="0" noProof="0" dirty="0">
                <a:ln>
                  <a:noFill/>
                </a:ln>
                <a:solidFill>
                  <a:prstClr val="white"/>
                </a:solidFill>
                <a:effectLst/>
                <a:uLnTx/>
                <a:uFillTx/>
                <a:latin typeface="Roboto Slab"/>
                <a:ea typeface="Calibri" panose="020F0502020204030204" pitchFamily="34" charset="0"/>
                <a:cs typeface="Arial" panose="020B0604020202020204" pitchFamily="34" charset="0"/>
              </a:rPr>
              <a:t>.reva.edu.in</a:t>
            </a:r>
          </a:p>
        </p:txBody>
      </p:sp>
      <p:sp>
        <p:nvSpPr>
          <p:cNvPr id="8" name="Title 2"/>
          <p:cNvSpPr txBox="1">
            <a:spLocks/>
          </p:cNvSpPr>
          <p:nvPr/>
        </p:nvSpPr>
        <p:spPr>
          <a:xfrm>
            <a:off x="6646333" y="316049"/>
            <a:ext cx="5267501"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IN" sz="1400" b="1" i="0" u="none" strike="noStrike" kern="1200" cap="none" spc="0" normalizeH="0" baseline="0" noProof="0" dirty="0">
                <a:ln>
                  <a:noFill/>
                </a:ln>
                <a:solidFill>
                  <a:srgbClr val="595959"/>
                </a:solidFill>
                <a:effectLst/>
                <a:uLnTx/>
                <a:uFillTx/>
                <a:latin typeface="Roboto Slab"/>
                <a:ea typeface="+mj-ea"/>
                <a:cs typeface="+mj-cs"/>
              </a:rPr>
              <a:t>REVA Academy for Corporate Excellence (RACE)</a:t>
            </a:r>
          </a:p>
        </p:txBody>
      </p:sp>
    </p:spTree>
    <p:extLst>
      <p:ext uri="{BB962C8B-B14F-4D97-AF65-F5344CB8AC3E}">
        <p14:creationId xmlns:p14="http://schemas.microsoft.com/office/powerpoint/2010/main" xmlns="" val="381903520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Detailed Scope of Work</a:t>
            </a:r>
          </a:p>
        </p:txBody>
      </p:sp>
      <p:sp>
        <p:nvSpPr>
          <p:cNvPr id="4" name="TextBox 3">
            <a:extLst>
              <a:ext uri="{FF2B5EF4-FFF2-40B4-BE49-F238E27FC236}">
                <a16:creationId xmlns="" xmlns:a16="http://schemas.microsoft.com/office/drawing/2014/main" id="{5961E5E8-1962-4897-BF54-8B65CDE8D48E}"/>
              </a:ext>
            </a:extLst>
          </p:cNvPr>
          <p:cNvSpPr txBox="1"/>
          <p:nvPr/>
        </p:nvSpPr>
        <p:spPr>
          <a:xfrm>
            <a:off x="251791" y="1515940"/>
            <a:ext cx="11688418" cy="5078313"/>
          </a:xfrm>
          <a:prstGeom prst="rect">
            <a:avLst/>
          </a:prstGeom>
          <a:solidFill>
            <a:schemeClr val="accent1">
              <a:lumMod val="20000"/>
              <a:lumOff val="80000"/>
            </a:schemeClr>
          </a:solidFill>
        </p:spPr>
        <p:txBody>
          <a:bodyPr wrap="square">
            <a:spAutoFit/>
          </a:bodyPr>
          <a:lstStyle/>
          <a:p>
            <a:r>
              <a:rPr lang="en-US" dirty="0"/>
              <a:t>Daily Trading Data of </a:t>
            </a:r>
            <a:r>
              <a:rPr lang="en-US" b="1" dirty="0"/>
              <a:t>HDFC</a:t>
            </a:r>
            <a:r>
              <a:rPr lang="en-US" dirty="0"/>
              <a:t> company from the </a:t>
            </a:r>
            <a:r>
              <a:rPr lang="en-US" dirty="0" smtClean="0"/>
              <a:t>year </a:t>
            </a:r>
            <a:r>
              <a:rPr lang="en-US" b="1" dirty="0" smtClean="0"/>
              <a:t>2000 to 2022 </a:t>
            </a:r>
            <a:r>
              <a:rPr lang="en-US" dirty="0" smtClean="0"/>
              <a:t>is </a:t>
            </a:r>
            <a:r>
              <a:rPr lang="en-US" dirty="0"/>
              <a:t>being used for this study. This study uses </a:t>
            </a:r>
            <a:r>
              <a:rPr lang="en-US" b="1" dirty="0"/>
              <a:t>NSE </a:t>
            </a:r>
            <a:r>
              <a:rPr lang="en-US" dirty="0"/>
              <a:t>Data. </a:t>
            </a:r>
          </a:p>
          <a:p>
            <a:endParaRPr lang="en-US" dirty="0"/>
          </a:p>
          <a:p>
            <a:r>
              <a:rPr lang="en-US" b="1" dirty="0" smtClean="0"/>
              <a:t>6 day</a:t>
            </a:r>
            <a:r>
              <a:rPr lang="en-US" dirty="0" smtClean="0"/>
              <a:t> </a:t>
            </a:r>
            <a:r>
              <a:rPr lang="en-US" dirty="0"/>
              <a:t>consecutive closing price for the stock under consideration is being taken. These 6 days consecutive closing prices will be tabulated week on week for the entire dataset and will be utilized as 6 different feature variables for building the classification Model.</a:t>
            </a:r>
          </a:p>
          <a:p>
            <a:endParaRPr lang="en-US" dirty="0"/>
          </a:p>
          <a:p>
            <a:r>
              <a:rPr lang="en-US" dirty="0"/>
              <a:t>The data is being prepared week on week to determine how exactly computation is being done for what is up, what is down and what is neutral. Say for example, anything more than 0.7% difference can be positive up, anything less than -0.7% difference can be positive down, anything between 0.7% and -0.7% difference can be taken as Neutral.</a:t>
            </a:r>
          </a:p>
          <a:p>
            <a:endParaRPr lang="en-US" dirty="0"/>
          </a:p>
          <a:p>
            <a:r>
              <a:rPr lang="en-US" dirty="0"/>
              <a:t>The </a:t>
            </a:r>
            <a:r>
              <a:rPr lang="en-US" b="1" dirty="0"/>
              <a:t>difference between 7th and 8th day Closing price </a:t>
            </a:r>
            <a:r>
              <a:rPr lang="en-US" dirty="0"/>
              <a:t>is determined. If the 8th day closing price is seen an increase from the 7th day by 0.7% or more, the direction of the closing price can be made as positive.</a:t>
            </a:r>
          </a:p>
          <a:p>
            <a:endParaRPr lang="en-US" dirty="0"/>
          </a:p>
          <a:p>
            <a:r>
              <a:rPr lang="en-US" dirty="0"/>
              <a:t>If the 8th day closing price is seen a decrease from the 7th day by -0.7% or less, the direction of the closing price can be made as negative. Between -0.7% and 0.7% that the direction of the closing price for the stock under consideration can be treated as sideways. </a:t>
            </a:r>
          </a:p>
        </p:txBody>
      </p:sp>
    </p:spTree>
    <p:extLst>
      <p:ext uri="{BB962C8B-B14F-4D97-AF65-F5344CB8AC3E}">
        <p14:creationId xmlns="" xmlns:p14="http://schemas.microsoft.com/office/powerpoint/2010/main" val="1325958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CA72EAA-2375-49DF-8EFE-E6D9B1F4C7E6}"/>
              </a:ext>
            </a:extLst>
          </p:cNvPr>
          <p:cNvSpPr>
            <a:spLocks noGrp="1"/>
          </p:cNvSpPr>
          <p:nvPr>
            <p:ph type="title"/>
          </p:nvPr>
        </p:nvSpPr>
        <p:spPr/>
        <p:txBody>
          <a:bodyPr/>
          <a:lstStyle/>
          <a:p>
            <a:r>
              <a:rPr lang="en-US" dirty="0"/>
              <a:t>Detailed Scope of Work</a:t>
            </a:r>
          </a:p>
        </p:txBody>
      </p:sp>
      <p:sp>
        <p:nvSpPr>
          <p:cNvPr id="4" name="TextBox 3">
            <a:extLst>
              <a:ext uri="{FF2B5EF4-FFF2-40B4-BE49-F238E27FC236}">
                <a16:creationId xmlns="" xmlns:a16="http://schemas.microsoft.com/office/drawing/2014/main" id="{F6E44C7F-3AB2-4B87-A1B2-CCD775CE448F}"/>
              </a:ext>
            </a:extLst>
          </p:cNvPr>
          <p:cNvSpPr txBox="1"/>
          <p:nvPr/>
        </p:nvSpPr>
        <p:spPr>
          <a:xfrm>
            <a:off x="278296" y="1399875"/>
            <a:ext cx="11767930" cy="4801314"/>
          </a:xfrm>
          <a:prstGeom prst="rect">
            <a:avLst/>
          </a:prstGeom>
          <a:solidFill>
            <a:schemeClr val="accent1">
              <a:lumMod val="20000"/>
              <a:lumOff val="80000"/>
            </a:schemeClr>
          </a:solidFill>
        </p:spPr>
        <p:txBody>
          <a:bodyPr wrap="square">
            <a:spAutoFit/>
          </a:bodyPr>
          <a:lstStyle/>
          <a:p>
            <a:r>
              <a:rPr lang="en-US" dirty="0"/>
              <a:t>For data within the 0.7% and -0.7% band, usually the advice to the investor will be to hold on to existing portfolios and wait for the direction of the closing price to show as either negative or positive change. If there is a negative change, usually the advice to the investor will be to not to invest in such a circumstance. If there is a positive change the investor will be suggested to invest.</a:t>
            </a:r>
          </a:p>
          <a:p>
            <a:endParaRPr lang="en-US" dirty="0"/>
          </a:p>
          <a:p>
            <a:r>
              <a:rPr lang="en-US" dirty="0"/>
              <a:t>It is to be determined how many times the positive changes are identified by predicting and how many times positive changes are there in the actual data. This will be utilized to evaluate how many times true positives were detected and how many times the false positives were predicted in the prediction. Similar process to be followed for detecting true negatives and false negatives. Similar process to be followed for detecting true neutrals and false neutrals. Based on prediction accuracy, it can be suggested whether to invest or not to invest to the prospective investor.</a:t>
            </a:r>
          </a:p>
          <a:p>
            <a:endParaRPr lang="en-US" dirty="0"/>
          </a:p>
          <a:p>
            <a:r>
              <a:rPr lang="en-US" dirty="0"/>
              <a:t>Computation is being done to evaluate whether it is positive change, negative change or no change between 7th and 8th day closing price. The rule is being set to determine as to what has to be seen as direction </a:t>
            </a:r>
            <a:r>
              <a:rPr lang="en-US" dirty="0" smtClean="0"/>
              <a:t>change.0.5%  or 0.7% difference,1</a:t>
            </a:r>
            <a:r>
              <a:rPr lang="en-US" dirty="0"/>
              <a:t>% difference and 1.5% difference -these are different classes of direction for which rule is being set which is to be followed for computing the direction change as either positive change, negative change or no change. </a:t>
            </a:r>
          </a:p>
        </p:txBody>
      </p:sp>
    </p:spTree>
    <p:extLst>
      <p:ext uri="{BB962C8B-B14F-4D97-AF65-F5344CB8AC3E}">
        <p14:creationId xmlns="" xmlns:p14="http://schemas.microsoft.com/office/powerpoint/2010/main" val="56688451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CA72EAA-2375-49DF-8EFE-E6D9B1F4C7E6}"/>
              </a:ext>
            </a:extLst>
          </p:cNvPr>
          <p:cNvSpPr>
            <a:spLocks noGrp="1"/>
          </p:cNvSpPr>
          <p:nvPr>
            <p:ph type="title"/>
          </p:nvPr>
        </p:nvSpPr>
        <p:spPr/>
        <p:txBody>
          <a:bodyPr/>
          <a:lstStyle/>
          <a:p>
            <a:r>
              <a:rPr lang="en-US" dirty="0"/>
              <a:t>Detailed Scope of Work</a:t>
            </a:r>
          </a:p>
        </p:txBody>
      </p:sp>
      <p:sp>
        <p:nvSpPr>
          <p:cNvPr id="4" name="TextBox 3">
            <a:extLst>
              <a:ext uri="{FF2B5EF4-FFF2-40B4-BE49-F238E27FC236}">
                <a16:creationId xmlns="" xmlns:a16="http://schemas.microsoft.com/office/drawing/2014/main" id="{F6E44C7F-3AB2-4B87-A1B2-CCD775CE448F}"/>
              </a:ext>
            </a:extLst>
          </p:cNvPr>
          <p:cNvSpPr txBox="1"/>
          <p:nvPr/>
        </p:nvSpPr>
        <p:spPr>
          <a:xfrm>
            <a:off x="278296" y="1399875"/>
            <a:ext cx="11767930" cy="4524315"/>
          </a:xfrm>
          <a:prstGeom prst="rect">
            <a:avLst/>
          </a:prstGeom>
          <a:solidFill>
            <a:schemeClr val="accent1">
              <a:lumMod val="20000"/>
              <a:lumOff val="80000"/>
            </a:schemeClr>
          </a:solidFill>
        </p:spPr>
        <p:txBody>
          <a:bodyPr wrap="square">
            <a:spAutoFit/>
          </a:bodyPr>
          <a:lstStyle/>
          <a:p>
            <a:r>
              <a:rPr lang="en-US" dirty="0"/>
              <a:t>Therefore, given </a:t>
            </a:r>
            <a:r>
              <a:rPr lang="en-US" b="1" dirty="0"/>
              <a:t>6-day </a:t>
            </a:r>
            <a:r>
              <a:rPr lang="en-US" dirty="0"/>
              <a:t>data it will be predicted whether on 8th data the closing price of stock under consideration is going to increase or decrease or remain the same. Based on the close price, the direction of the next day closing price is to be predicted as to whether it is going to increase or decrease. A number of target variables can be created based on whether the difference is on 0.7%,1% or 1.5% and then it is to be determined for each of these target variables what would be the prediction accuracy.</a:t>
            </a:r>
          </a:p>
          <a:p>
            <a:endParaRPr lang="en-US" dirty="0"/>
          </a:p>
          <a:p>
            <a:r>
              <a:rPr lang="en-US" dirty="0"/>
              <a:t>It will be identified regarding the extent of accuracy by which positive, negative or neutral changes can be </a:t>
            </a:r>
            <a:r>
              <a:rPr lang="en-US" b="1" dirty="0"/>
              <a:t>predicted based on </a:t>
            </a:r>
            <a:r>
              <a:rPr lang="en-US" b="1" dirty="0" smtClean="0"/>
              <a:t>0.3 </a:t>
            </a:r>
            <a:r>
              <a:rPr lang="en-US" b="1" dirty="0"/>
              <a:t>of the existing test data</a:t>
            </a:r>
            <a:r>
              <a:rPr lang="en-US" dirty="0"/>
              <a:t>. Based on whatever is the prediction, the prediction accuracy is determined.</a:t>
            </a:r>
          </a:p>
          <a:p>
            <a:endParaRPr lang="en-US" dirty="0"/>
          </a:p>
          <a:p>
            <a:r>
              <a:rPr lang="en-US" dirty="0"/>
              <a:t>once it is determined say for example 0.7% difference has the best prediction accuracy among all different classes of direction namely 0.7% difference,1% difference and 1.5% difference then the range of consecutive days to be utilized as feature variable is increased to 10 days. Therefore,</a:t>
            </a:r>
            <a:r>
              <a:rPr lang="en-US" b="1" dirty="0"/>
              <a:t>10-day</a:t>
            </a:r>
            <a:r>
              <a:rPr lang="en-US" dirty="0"/>
              <a:t> consecutive closing price for the stock under consideration is being taken. These 10 days consecutive closing prices will be tabulated week on week for the entire dataset and will be utilized as different feature variables for building the classification Model.</a:t>
            </a:r>
          </a:p>
        </p:txBody>
      </p:sp>
    </p:spTree>
    <p:extLst>
      <p:ext uri="{BB962C8B-B14F-4D97-AF65-F5344CB8AC3E}">
        <p14:creationId xmlns="" xmlns:p14="http://schemas.microsoft.com/office/powerpoint/2010/main" val="393087483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CA72EAA-2375-49DF-8EFE-E6D9B1F4C7E6}"/>
              </a:ext>
            </a:extLst>
          </p:cNvPr>
          <p:cNvSpPr>
            <a:spLocks noGrp="1"/>
          </p:cNvSpPr>
          <p:nvPr>
            <p:ph type="title"/>
          </p:nvPr>
        </p:nvSpPr>
        <p:spPr/>
        <p:txBody>
          <a:bodyPr/>
          <a:lstStyle/>
          <a:p>
            <a:r>
              <a:rPr lang="en-US" dirty="0"/>
              <a:t>Detailed Scope of Work</a:t>
            </a:r>
          </a:p>
        </p:txBody>
      </p:sp>
      <p:sp>
        <p:nvSpPr>
          <p:cNvPr id="4" name="TextBox 3">
            <a:extLst>
              <a:ext uri="{FF2B5EF4-FFF2-40B4-BE49-F238E27FC236}">
                <a16:creationId xmlns="" xmlns:a16="http://schemas.microsoft.com/office/drawing/2014/main" id="{F6E44C7F-3AB2-4B87-A1B2-CCD775CE448F}"/>
              </a:ext>
            </a:extLst>
          </p:cNvPr>
          <p:cNvSpPr txBox="1"/>
          <p:nvPr/>
        </p:nvSpPr>
        <p:spPr>
          <a:xfrm>
            <a:off x="278296" y="1399875"/>
            <a:ext cx="11767930" cy="3693319"/>
          </a:xfrm>
          <a:prstGeom prst="rect">
            <a:avLst/>
          </a:prstGeom>
          <a:solidFill>
            <a:schemeClr val="accent1">
              <a:lumMod val="20000"/>
              <a:lumOff val="80000"/>
            </a:schemeClr>
          </a:solidFill>
        </p:spPr>
        <p:txBody>
          <a:bodyPr wrap="square">
            <a:spAutoFit/>
          </a:bodyPr>
          <a:lstStyle/>
          <a:p>
            <a:r>
              <a:rPr lang="en-US" dirty="0"/>
              <a:t>The </a:t>
            </a:r>
            <a:r>
              <a:rPr lang="en-US" b="1" dirty="0"/>
              <a:t>difference between 11th and 12th day Closing price </a:t>
            </a:r>
            <a:r>
              <a:rPr lang="en-US" dirty="0"/>
              <a:t>is determined. If the 12th day closing price is seen an increase from the 11th day by 0.7% or more, the direction of the closing price can be made as positive. If the </a:t>
            </a:r>
            <a:r>
              <a:rPr lang="en-US" b="1" dirty="0"/>
              <a:t>12th day </a:t>
            </a:r>
            <a:r>
              <a:rPr lang="en-US" dirty="0"/>
              <a:t>closing price is seen a decrease from the 11th day by -0.7% or less, the direction of the closing price can be made as negative. Between -0.7% and 0.7%, the direction of the closing price for the stock under consideration can be treated as sideways. The prediction accuracy is determined to confirm that say 0.7% difference has the best prediction accuracy among all different classes of direction even when range of consecutive days to be utilized as feature variable is increased to 10 days.</a:t>
            </a:r>
          </a:p>
          <a:p>
            <a:endParaRPr lang="en-US" dirty="0"/>
          </a:p>
          <a:p>
            <a:r>
              <a:rPr lang="en-US" dirty="0"/>
              <a:t>Similar process is again repeated for range of consecutive days to be utilized as feature variable increased to 14 days. The prediction accuracy is determined to confirm that say 0.7% change has the best prediction accuracy among all different classes of direction even when range of consecutive days to be utilized as feature variable is increased to </a:t>
            </a:r>
            <a:r>
              <a:rPr lang="en-US" b="1" dirty="0"/>
              <a:t>14 days</a:t>
            </a:r>
            <a:r>
              <a:rPr lang="en-US" dirty="0"/>
              <a:t>.</a:t>
            </a:r>
          </a:p>
          <a:p>
            <a:endParaRPr lang="en-US" dirty="0"/>
          </a:p>
        </p:txBody>
      </p:sp>
    </p:spTree>
    <p:extLst>
      <p:ext uri="{BB962C8B-B14F-4D97-AF65-F5344CB8AC3E}">
        <p14:creationId xmlns="" xmlns:p14="http://schemas.microsoft.com/office/powerpoint/2010/main" val="136559624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CA72EAA-2375-49DF-8EFE-E6D9B1F4C7E6}"/>
              </a:ext>
            </a:extLst>
          </p:cNvPr>
          <p:cNvSpPr>
            <a:spLocks noGrp="1"/>
          </p:cNvSpPr>
          <p:nvPr>
            <p:ph type="title"/>
          </p:nvPr>
        </p:nvSpPr>
        <p:spPr/>
        <p:txBody>
          <a:bodyPr/>
          <a:lstStyle/>
          <a:p>
            <a:r>
              <a:rPr lang="en-US" dirty="0"/>
              <a:t>Detailed Scope of Work</a:t>
            </a:r>
          </a:p>
        </p:txBody>
      </p:sp>
      <p:sp>
        <p:nvSpPr>
          <p:cNvPr id="4" name="TextBox 3">
            <a:extLst>
              <a:ext uri="{FF2B5EF4-FFF2-40B4-BE49-F238E27FC236}">
                <a16:creationId xmlns="" xmlns:a16="http://schemas.microsoft.com/office/drawing/2014/main" id="{F6E44C7F-3AB2-4B87-A1B2-CCD775CE448F}"/>
              </a:ext>
            </a:extLst>
          </p:cNvPr>
          <p:cNvSpPr txBox="1"/>
          <p:nvPr/>
        </p:nvSpPr>
        <p:spPr>
          <a:xfrm>
            <a:off x="278296" y="1399875"/>
            <a:ext cx="11767930" cy="2585323"/>
          </a:xfrm>
          <a:prstGeom prst="rect">
            <a:avLst/>
          </a:prstGeom>
          <a:solidFill>
            <a:schemeClr val="accent1">
              <a:lumMod val="20000"/>
              <a:lumOff val="80000"/>
            </a:schemeClr>
          </a:solidFill>
        </p:spPr>
        <p:txBody>
          <a:bodyPr wrap="square">
            <a:spAutoFit/>
          </a:bodyPr>
          <a:lstStyle/>
          <a:p>
            <a:r>
              <a:rPr lang="en-US" dirty="0"/>
              <a:t>Similarly, all </a:t>
            </a:r>
            <a:r>
              <a:rPr lang="en-US" b="1" dirty="0"/>
              <a:t>technical indicators </a:t>
            </a:r>
            <a:r>
              <a:rPr lang="en-US" dirty="0"/>
              <a:t>can be utilized in Technical Analysis to build another sets of </a:t>
            </a:r>
            <a:r>
              <a:rPr lang="en-US" b="1" dirty="0"/>
              <a:t>classification Models</a:t>
            </a:r>
            <a:r>
              <a:rPr lang="en-US" dirty="0"/>
              <a:t>. All different types of technical indicators namely momentum indicators, trend indicators, volatility indicators, volume indicators can be utilized as feature variables based on the input dataset and different classification models can be built to determine their prediction accuracy. Generally Open price, High price, low price, close price and volume for the stock under consideration will be utilized to derive feature variables from technical indicators. These derived feature variables will then be used as the feature variables to predict the direction of the close price.</a:t>
            </a:r>
          </a:p>
          <a:p>
            <a:endParaRPr lang="en-US" dirty="0"/>
          </a:p>
          <a:p>
            <a:r>
              <a:rPr lang="en-US" dirty="0"/>
              <a:t>four different Classification models based on four different types of technical indicators are being built.</a:t>
            </a:r>
          </a:p>
        </p:txBody>
      </p:sp>
    </p:spTree>
    <p:extLst>
      <p:ext uri="{BB962C8B-B14F-4D97-AF65-F5344CB8AC3E}">
        <p14:creationId xmlns="" xmlns:p14="http://schemas.microsoft.com/office/powerpoint/2010/main" val="423338019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CA72EAA-2375-49DF-8EFE-E6D9B1F4C7E6}"/>
              </a:ext>
            </a:extLst>
          </p:cNvPr>
          <p:cNvSpPr>
            <a:spLocks noGrp="1"/>
          </p:cNvSpPr>
          <p:nvPr>
            <p:ph type="title"/>
          </p:nvPr>
        </p:nvSpPr>
        <p:spPr/>
        <p:txBody>
          <a:bodyPr/>
          <a:lstStyle/>
          <a:p>
            <a:r>
              <a:rPr lang="en-US" dirty="0"/>
              <a:t>Detailed Scope of Work</a:t>
            </a:r>
          </a:p>
        </p:txBody>
      </p:sp>
      <p:cxnSp>
        <p:nvCxnSpPr>
          <p:cNvPr id="7" name="Straight Connector 6">
            <a:extLst>
              <a:ext uri="{FF2B5EF4-FFF2-40B4-BE49-F238E27FC236}">
                <a16:creationId xmlns="" xmlns:a16="http://schemas.microsoft.com/office/drawing/2014/main" id="{3930E1B9-045C-4050-B8D1-282C26806D23}"/>
              </a:ext>
            </a:extLst>
          </p:cNvPr>
          <p:cNvCxnSpPr/>
          <p:nvPr/>
        </p:nvCxnSpPr>
        <p:spPr>
          <a:xfrm>
            <a:off x="4359965" y="1049867"/>
            <a:ext cx="0" cy="5483455"/>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 xmlns:a16="http://schemas.microsoft.com/office/drawing/2014/main" id="{3C6C86B2-C891-473F-870E-1C7497521C89}"/>
              </a:ext>
            </a:extLst>
          </p:cNvPr>
          <p:cNvSpPr txBox="1"/>
          <p:nvPr/>
        </p:nvSpPr>
        <p:spPr>
          <a:xfrm>
            <a:off x="463826" y="1749287"/>
            <a:ext cx="3472067" cy="927652"/>
          </a:xfrm>
          <a:prstGeom prst="rect">
            <a:avLst/>
          </a:prstGeom>
          <a:noFill/>
        </p:spPr>
        <p:txBody>
          <a:bodyPr wrap="square" rtlCol="0">
            <a:spAutoFit/>
          </a:bodyPr>
          <a:lstStyle/>
          <a:p>
            <a:endParaRPr lang="en-US" dirty="0"/>
          </a:p>
        </p:txBody>
      </p:sp>
      <p:sp>
        <p:nvSpPr>
          <p:cNvPr id="11" name="TextBox 10">
            <a:extLst>
              <a:ext uri="{FF2B5EF4-FFF2-40B4-BE49-F238E27FC236}">
                <a16:creationId xmlns="" xmlns:a16="http://schemas.microsoft.com/office/drawing/2014/main" id="{150825E2-0771-4C93-B37F-C6C701EA7522}"/>
              </a:ext>
            </a:extLst>
          </p:cNvPr>
          <p:cNvSpPr txBox="1"/>
          <p:nvPr/>
        </p:nvSpPr>
        <p:spPr>
          <a:xfrm>
            <a:off x="463817" y="1629283"/>
            <a:ext cx="3684073" cy="646331"/>
          </a:xfrm>
          <a:prstGeom prst="rect">
            <a:avLst/>
          </a:prstGeom>
          <a:solidFill>
            <a:schemeClr val="accent1">
              <a:lumMod val="20000"/>
              <a:lumOff val="80000"/>
            </a:schemeClr>
          </a:solidFill>
        </p:spPr>
        <p:txBody>
          <a:bodyPr wrap="square" rtlCol="0">
            <a:spAutoFit/>
          </a:bodyPr>
          <a:lstStyle/>
          <a:p>
            <a:r>
              <a:rPr lang="en-US" sz="3600" dirty="0">
                <a:highlight>
                  <a:srgbClr val="00FFFF"/>
                </a:highlight>
              </a:rPr>
              <a:t>MOMENTUM</a:t>
            </a:r>
          </a:p>
        </p:txBody>
      </p:sp>
      <p:sp>
        <p:nvSpPr>
          <p:cNvPr id="12" name="TextBox 11">
            <a:extLst>
              <a:ext uri="{FF2B5EF4-FFF2-40B4-BE49-F238E27FC236}">
                <a16:creationId xmlns="" xmlns:a16="http://schemas.microsoft.com/office/drawing/2014/main" id="{5331B292-8C5E-408F-AD00-93ADD02D4BDD}"/>
              </a:ext>
            </a:extLst>
          </p:cNvPr>
          <p:cNvSpPr txBox="1"/>
          <p:nvPr/>
        </p:nvSpPr>
        <p:spPr>
          <a:xfrm>
            <a:off x="463817" y="2968040"/>
            <a:ext cx="3684069" cy="646331"/>
          </a:xfrm>
          <a:prstGeom prst="rect">
            <a:avLst/>
          </a:prstGeom>
          <a:solidFill>
            <a:schemeClr val="accent1">
              <a:lumMod val="20000"/>
              <a:lumOff val="80000"/>
            </a:schemeClr>
          </a:solidFill>
        </p:spPr>
        <p:txBody>
          <a:bodyPr wrap="square" rtlCol="0">
            <a:spAutoFit/>
          </a:bodyPr>
          <a:lstStyle/>
          <a:p>
            <a:r>
              <a:rPr lang="en-US" sz="3600" dirty="0">
                <a:highlight>
                  <a:srgbClr val="00FFFF"/>
                </a:highlight>
              </a:rPr>
              <a:t>TREND</a:t>
            </a:r>
          </a:p>
        </p:txBody>
      </p:sp>
      <p:sp>
        <p:nvSpPr>
          <p:cNvPr id="13" name="TextBox 12">
            <a:extLst>
              <a:ext uri="{FF2B5EF4-FFF2-40B4-BE49-F238E27FC236}">
                <a16:creationId xmlns="" xmlns:a16="http://schemas.microsoft.com/office/drawing/2014/main" id="{A1B0DA38-CF1E-4A8A-A0E0-7AA22A6E9474}"/>
              </a:ext>
            </a:extLst>
          </p:cNvPr>
          <p:cNvSpPr txBox="1"/>
          <p:nvPr/>
        </p:nvSpPr>
        <p:spPr>
          <a:xfrm>
            <a:off x="463817" y="4260446"/>
            <a:ext cx="3684068" cy="646331"/>
          </a:xfrm>
          <a:prstGeom prst="rect">
            <a:avLst/>
          </a:prstGeom>
          <a:solidFill>
            <a:schemeClr val="accent1">
              <a:lumMod val="20000"/>
              <a:lumOff val="80000"/>
            </a:schemeClr>
          </a:solidFill>
        </p:spPr>
        <p:txBody>
          <a:bodyPr wrap="square" rtlCol="0">
            <a:spAutoFit/>
          </a:bodyPr>
          <a:lstStyle/>
          <a:p>
            <a:r>
              <a:rPr lang="en-US" sz="3600" dirty="0">
                <a:highlight>
                  <a:srgbClr val="00FFFF"/>
                </a:highlight>
              </a:rPr>
              <a:t>VOLATILITY</a:t>
            </a:r>
          </a:p>
        </p:txBody>
      </p:sp>
      <p:sp>
        <p:nvSpPr>
          <p:cNvPr id="14" name="TextBox 13">
            <a:extLst>
              <a:ext uri="{FF2B5EF4-FFF2-40B4-BE49-F238E27FC236}">
                <a16:creationId xmlns="" xmlns:a16="http://schemas.microsoft.com/office/drawing/2014/main" id="{55AEFA0D-0918-42C5-BF15-D5D9AA51D0DA}"/>
              </a:ext>
            </a:extLst>
          </p:cNvPr>
          <p:cNvSpPr txBox="1"/>
          <p:nvPr/>
        </p:nvSpPr>
        <p:spPr>
          <a:xfrm>
            <a:off x="463818" y="5552852"/>
            <a:ext cx="3684067" cy="646331"/>
          </a:xfrm>
          <a:prstGeom prst="rect">
            <a:avLst/>
          </a:prstGeom>
          <a:solidFill>
            <a:schemeClr val="accent1">
              <a:lumMod val="20000"/>
              <a:lumOff val="80000"/>
            </a:schemeClr>
          </a:solidFill>
        </p:spPr>
        <p:txBody>
          <a:bodyPr wrap="square" rtlCol="0">
            <a:spAutoFit/>
          </a:bodyPr>
          <a:lstStyle/>
          <a:p>
            <a:r>
              <a:rPr lang="en-US" sz="3600" dirty="0">
                <a:highlight>
                  <a:srgbClr val="00FFFF"/>
                </a:highlight>
              </a:rPr>
              <a:t>VOLUME</a:t>
            </a:r>
          </a:p>
        </p:txBody>
      </p:sp>
      <p:sp>
        <p:nvSpPr>
          <p:cNvPr id="16" name="TextBox 15">
            <a:extLst>
              <a:ext uri="{FF2B5EF4-FFF2-40B4-BE49-F238E27FC236}">
                <a16:creationId xmlns="" xmlns:a16="http://schemas.microsoft.com/office/drawing/2014/main" id="{E63FC836-70FF-4A9F-B374-D63CEAF1A9C9}"/>
              </a:ext>
            </a:extLst>
          </p:cNvPr>
          <p:cNvSpPr txBox="1"/>
          <p:nvPr/>
        </p:nvSpPr>
        <p:spPr>
          <a:xfrm>
            <a:off x="4424385" y="1177828"/>
            <a:ext cx="7344282" cy="1477328"/>
          </a:xfrm>
          <a:prstGeom prst="rect">
            <a:avLst/>
          </a:prstGeom>
          <a:solidFill>
            <a:schemeClr val="accent1">
              <a:lumMod val="20000"/>
              <a:lumOff val="8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Roboto Slab"/>
                <a:ea typeface="+mn-ea"/>
                <a:cs typeface="+mn-cs"/>
              </a:rPr>
              <a:t>Awesome Oscillator Indicator, KAMA Indicator, Percentage Price Oscillator, Percentage Volume Oscillator, ROC Indicator, RSI Indicator, Stochastic Oscillator, TSI Indicator, Ultimate Oscillator, WilliamsR Indicator utilized as feature variables to determine the prediction accuracy </a:t>
            </a:r>
            <a:r>
              <a:rPr lang="en-US" dirty="0">
                <a:solidFill>
                  <a:prstClr val="black"/>
                </a:solidFill>
                <a:latin typeface="Roboto Slab"/>
              </a:rPr>
              <a:t>for the direction </a:t>
            </a:r>
            <a:r>
              <a:rPr kumimoji="0" lang="en-US" b="0" i="0" u="none" strike="noStrike" kern="1200" cap="none" spc="0" normalizeH="0" baseline="0" noProof="0" dirty="0">
                <a:ln>
                  <a:noFill/>
                </a:ln>
                <a:solidFill>
                  <a:prstClr val="black"/>
                </a:solidFill>
                <a:effectLst/>
                <a:uLnTx/>
                <a:uFillTx/>
                <a:latin typeface="Roboto Slab"/>
                <a:ea typeface="+mn-ea"/>
                <a:cs typeface="+mn-cs"/>
              </a:rPr>
              <a:t>of the closing price .</a:t>
            </a:r>
          </a:p>
        </p:txBody>
      </p:sp>
      <p:sp>
        <p:nvSpPr>
          <p:cNvPr id="18" name="TextBox 17">
            <a:extLst>
              <a:ext uri="{FF2B5EF4-FFF2-40B4-BE49-F238E27FC236}">
                <a16:creationId xmlns="" xmlns:a16="http://schemas.microsoft.com/office/drawing/2014/main" id="{753AF45C-8E65-4D58-9CD5-7981A61D1DDD}"/>
              </a:ext>
            </a:extLst>
          </p:cNvPr>
          <p:cNvSpPr txBox="1"/>
          <p:nvPr/>
        </p:nvSpPr>
        <p:spPr>
          <a:xfrm>
            <a:off x="4424383" y="2726879"/>
            <a:ext cx="7344281" cy="1200329"/>
          </a:xfrm>
          <a:prstGeom prst="rect">
            <a:avLst/>
          </a:prstGeom>
          <a:solidFill>
            <a:schemeClr val="accent1">
              <a:lumMod val="20000"/>
              <a:lumOff val="8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Roboto Slab"/>
                <a:ea typeface="+mn-ea"/>
                <a:cs typeface="+mn-cs"/>
              </a:rPr>
              <a:t>ADX Indicator, Aroon Indicator, CCI Indicator, Ichimoku Indicator, KST Indicator, MACD, PSAR Indicator, EMA Indicator, WMA Indicator, Vortex Indicator utilized as feature variables to determine prediction accuracy </a:t>
            </a:r>
            <a:r>
              <a:rPr lang="en-US" dirty="0">
                <a:solidFill>
                  <a:prstClr val="black"/>
                </a:solidFill>
                <a:latin typeface="Roboto Slab"/>
              </a:rPr>
              <a:t>for direction </a:t>
            </a:r>
            <a:r>
              <a:rPr kumimoji="0" lang="en-US" b="0" i="0" u="none" strike="noStrike" kern="1200" cap="none" spc="0" normalizeH="0" baseline="0" noProof="0" dirty="0">
                <a:ln>
                  <a:noFill/>
                </a:ln>
                <a:solidFill>
                  <a:prstClr val="black"/>
                </a:solidFill>
                <a:effectLst/>
                <a:uLnTx/>
                <a:uFillTx/>
                <a:latin typeface="Roboto Slab"/>
                <a:ea typeface="+mn-ea"/>
                <a:cs typeface="+mn-cs"/>
              </a:rPr>
              <a:t>of the closing price .</a:t>
            </a:r>
          </a:p>
        </p:txBody>
      </p:sp>
      <p:sp>
        <p:nvSpPr>
          <p:cNvPr id="20" name="TextBox 19">
            <a:extLst>
              <a:ext uri="{FF2B5EF4-FFF2-40B4-BE49-F238E27FC236}">
                <a16:creationId xmlns="" xmlns:a16="http://schemas.microsoft.com/office/drawing/2014/main" id="{A7D77F99-72F0-435B-AE91-60A724365860}"/>
              </a:ext>
            </a:extLst>
          </p:cNvPr>
          <p:cNvSpPr txBox="1"/>
          <p:nvPr/>
        </p:nvSpPr>
        <p:spPr>
          <a:xfrm>
            <a:off x="4424385" y="4040841"/>
            <a:ext cx="7344279" cy="923330"/>
          </a:xfrm>
          <a:prstGeom prst="rect">
            <a:avLst/>
          </a:prstGeom>
          <a:solidFill>
            <a:schemeClr val="accent1">
              <a:lumMod val="20000"/>
              <a:lumOff val="8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Roboto Slab"/>
                <a:ea typeface="+mn-ea"/>
                <a:cs typeface="+mn-cs"/>
              </a:rPr>
              <a:t>Average True Range, Bollinger Bands, Donchian Channel, Keltner Channel, Ulcer Index used utilized as feature variables to determine prediction accuracy </a:t>
            </a:r>
            <a:r>
              <a:rPr lang="en-US" dirty="0">
                <a:solidFill>
                  <a:prstClr val="black"/>
                </a:solidFill>
                <a:latin typeface="Roboto Slab"/>
              </a:rPr>
              <a:t>for direction </a:t>
            </a:r>
            <a:r>
              <a:rPr kumimoji="0" lang="en-US" b="0" i="0" u="none" strike="noStrike" kern="1200" cap="none" spc="0" normalizeH="0" baseline="0" noProof="0" dirty="0">
                <a:ln>
                  <a:noFill/>
                </a:ln>
                <a:solidFill>
                  <a:prstClr val="black"/>
                </a:solidFill>
                <a:effectLst/>
                <a:uLnTx/>
                <a:uFillTx/>
                <a:latin typeface="Roboto Slab"/>
                <a:ea typeface="+mn-ea"/>
                <a:cs typeface="+mn-cs"/>
              </a:rPr>
              <a:t>of the closing price .</a:t>
            </a:r>
          </a:p>
        </p:txBody>
      </p:sp>
      <p:sp>
        <p:nvSpPr>
          <p:cNvPr id="22" name="TextBox 21">
            <a:extLst>
              <a:ext uri="{FF2B5EF4-FFF2-40B4-BE49-F238E27FC236}">
                <a16:creationId xmlns="" xmlns:a16="http://schemas.microsoft.com/office/drawing/2014/main" id="{FE107AEB-25B6-4D76-9439-726C8BD6079B}"/>
              </a:ext>
            </a:extLst>
          </p:cNvPr>
          <p:cNvSpPr txBox="1"/>
          <p:nvPr/>
        </p:nvSpPr>
        <p:spPr>
          <a:xfrm>
            <a:off x="4424383" y="5077805"/>
            <a:ext cx="7303797" cy="1400383"/>
          </a:xfrm>
          <a:prstGeom prst="rect">
            <a:avLst/>
          </a:prstGeom>
          <a:solidFill>
            <a:schemeClr val="accent1">
              <a:lumMod val="20000"/>
              <a:lumOff val="80000"/>
            </a:schemeClr>
          </a:solidFill>
        </p:spPr>
        <p:txBody>
          <a:bodyPr wrap="square">
            <a:spAutoFit/>
          </a:bodyPr>
          <a:lstStyle/>
          <a:p>
            <a:r>
              <a:rPr kumimoji="0" lang="en-US" sz="1700" b="0" i="0" u="none" strike="noStrike" kern="1200" cap="none" spc="0" normalizeH="0" baseline="0" noProof="0" dirty="0">
                <a:ln>
                  <a:noFill/>
                </a:ln>
                <a:solidFill>
                  <a:prstClr val="black"/>
                </a:solidFill>
                <a:effectLst/>
                <a:uLnTx/>
                <a:uFillTx/>
                <a:latin typeface="Roboto Slab"/>
                <a:ea typeface="+mn-ea"/>
                <a:cs typeface="+mn-cs"/>
              </a:rPr>
              <a:t>AccDistIndex Indicator, ChaikinMoneyFlow Indicator, EaseOfMovement Indicator, ForceIndex Indicator, MFI Indicator, OnBalanceVolume Indicator, VolumePriceTrend Indicator, VolumeWeightedAveragePrice, NegativeVolumeIndex Indicator, DailyLogReturn Indicator are utilized.</a:t>
            </a:r>
            <a:endParaRPr lang="en-US" dirty="0"/>
          </a:p>
        </p:txBody>
      </p:sp>
    </p:spTree>
    <p:extLst>
      <p:ext uri="{BB962C8B-B14F-4D97-AF65-F5344CB8AC3E}">
        <p14:creationId xmlns="" xmlns:p14="http://schemas.microsoft.com/office/powerpoint/2010/main" val="226839876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CA72EAA-2375-49DF-8EFE-E6D9B1F4C7E6}"/>
              </a:ext>
            </a:extLst>
          </p:cNvPr>
          <p:cNvSpPr>
            <a:spLocks noGrp="1"/>
          </p:cNvSpPr>
          <p:nvPr>
            <p:ph type="title"/>
          </p:nvPr>
        </p:nvSpPr>
        <p:spPr/>
        <p:txBody>
          <a:bodyPr/>
          <a:lstStyle/>
          <a:p>
            <a:r>
              <a:rPr lang="en-US" dirty="0"/>
              <a:t>Detailed Scope of Work</a:t>
            </a:r>
          </a:p>
        </p:txBody>
      </p:sp>
      <p:cxnSp>
        <p:nvCxnSpPr>
          <p:cNvPr id="7" name="Straight Connector 6">
            <a:extLst>
              <a:ext uri="{FF2B5EF4-FFF2-40B4-BE49-F238E27FC236}">
                <a16:creationId xmlns="" xmlns:a16="http://schemas.microsoft.com/office/drawing/2014/main" id="{3930E1B9-045C-4050-B8D1-282C26806D23}"/>
              </a:ext>
            </a:extLst>
          </p:cNvPr>
          <p:cNvCxnSpPr/>
          <p:nvPr/>
        </p:nvCxnSpPr>
        <p:spPr>
          <a:xfrm>
            <a:off x="4359965" y="1049867"/>
            <a:ext cx="0" cy="5483455"/>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 xmlns:a16="http://schemas.microsoft.com/office/drawing/2014/main" id="{3C6C86B2-C891-473F-870E-1C7497521C89}"/>
              </a:ext>
            </a:extLst>
          </p:cNvPr>
          <p:cNvSpPr txBox="1"/>
          <p:nvPr/>
        </p:nvSpPr>
        <p:spPr>
          <a:xfrm>
            <a:off x="463826" y="1749287"/>
            <a:ext cx="3472067" cy="9276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p:txBody>
      </p:sp>
      <p:sp>
        <p:nvSpPr>
          <p:cNvPr id="15" name="TextBox 14">
            <a:extLst>
              <a:ext uri="{FF2B5EF4-FFF2-40B4-BE49-F238E27FC236}">
                <a16:creationId xmlns="" xmlns:a16="http://schemas.microsoft.com/office/drawing/2014/main" id="{50976C35-611E-491F-88D8-A3F447DE15BA}"/>
              </a:ext>
            </a:extLst>
          </p:cNvPr>
          <p:cNvSpPr txBox="1"/>
          <p:nvPr/>
        </p:nvSpPr>
        <p:spPr>
          <a:xfrm>
            <a:off x="463826" y="1860691"/>
            <a:ext cx="3326296" cy="789255"/>
          </a:xfrm>
          <a:prstGeom prst="rect">
            <a:avLst/>
          </a:prstGeom>
          <a:solidFill>
            <a:schemeClr val="accent1">
              <a:lumMod val="20000"/>
              <a:lumOff val="80000"/>
            </a:schemeClr>
          </a:solidFill>
        </p:spPr>
        <p:txBody>
          <a:bodyPr wrap="square">
            <a:spAutoFit/>
          </a:bodyPr>
          <a:lstStyle/>
          <a:p>
            <a:pPr marL="0" marR="0">
              <a:lnSpc>
                <a:spcPct val="150000"/>
              </a:lnSpc>
              <a:spcBef>
                <a:spcPts val="200"/>
              </a:spcBef>
              <a:spcAft>
                <a:spcPts val="0"/>
              </a:spcAft>
            </a:pPr>
            <a:r>
              <a:rPr lang="en-IN" sz="1600" b="1" dirty="0">
                <a:solidFill>
                  <a:srgbClr val="1F3763"/>
                </a:solidFill>
                <a:effectLst/>
                <a:highlight>
                  <a:srgbClr val="00FFFF"/>
                </a:highlight>
                <a:ea typeface="Times New Roman" panose="02020603050405020304" pitchFamily="18" charset="0"/>
                <a:cs typeface="Times New Roman" panose="02020603050405020304" pitchFamily="18" charset="0"/>
              </a:rPr>
              <a:t>Go </a:t>
            </a:r>
            <a:r>
              <a:rPr lang="en-IN" sz="1600" b="1" dirty="0">
                <a:solidFill>
                  <a:srgbClr val="1F3763"/>
                </a:solidFill>
                <a:highlight>
                  <a:srgbClr val="00FFFF"/>
                </a:highlight>
                <a:ea typeface="Times New Roman" panose="02020603050405020304" pitchFamily="18" charset="0"/>
                <a:cs typeface="Times New Roman" panose="02020603050405020304" pitchFamily="18" charset="0"/>
              </a:rPr>
              <a:t>Long</a:t>
            </a:r>
            <a:r>
              <a:rPr lang="en-IN" sz="1600" b="1" dirty="0">
                <a:solidFill>
                  <a:srgbClr val="1F3763"/>
                </a:solidFill>
                <a:effectLst/>
                <a:highlight>
                  <a:srgbClr val="00FFFF"/>
                </a:highlight>
                <a:ea typeface="Times New Roman" panose="02020603050405020304" pitchFamily="18" charset="0"/>
                <a:cs typeface="Times New Roman" panose="02020603050405020304" pitchFamily="18" charset="0"/>
              </a:rPr>
              <a:t> Direction Prediction using Technical Indicators</a:t>
            </a:r>
            <a:endParaRPr lang="en-US" sz="1600" b="1" dirty="0">
              <a:solidFill>
                <a:srgbClr val="1F3763"/>
              </a:solidFill>
              <a:effectLst/>
              <a:highlight>
                <a:srgbClr val="00FFFF"/>
              </a:highlight>
              <a:ea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 xmlns:a16="http://schemas.microsoft.com/office/drawing/2014/main" id="{57E463DB-7FFA-43DC-845E-590925A24259}"/>
              </a:ext>
            </a:extLst>
          </p:cNvPr>
          <p:cNvSpPr txBox="1"/>
          <p:nvPr/>
        </p:nvSpPr>
        <p:spPr>
          <a:xfrm>
            <a:off x="4842930" y="1413442"/>
            <a:ext cx="6096000" cy="2585323"/>
          </a:xfrm>
          <a:prstGeom prst="rect">
            <a:avLst/>
          </a:prstGeom>
          <a:solidFill>
            <a:schemeClr val="accent1">
              <a:lumMod val="20000"/>
              <a:lumOff val="80000"/>
            </a:schemeClr>
          </a:solidFill>
        </p:spPr>
        <p:txBody>
          <a:bodyPr wrap="square">
            <a:spAutoFit/>
          </a:bodyPr>
          <a:lstStyle/>
          <a:p>
            <a:pPr marL="0" marR="0">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rPr>
              <a:t>if the </a:t>
            </a:r>
            <a:r>
              <a:rPr lang="en-IN" sz="1800" b="1" dirty="0">
                <a:effectLst/>
                <a:latin typeface="Times New Roman" panose="02020603050405020304" pitchFamily="18" charset="0"/>
                <a:ea typeface="Times New Roman" panose="02020603050405020304" pitchFamily="18" charset="0"/>
              </a:rPr>
              <a:t>percentage change of the closing price is </a:t>
            </a:r>
            <a:r>
              <a:rPr lang="en-IN" b="1" dirty="0">
                <a:latin typeface="Times New Roman" panose="02020603050405020304" pitchFamily="18" charset="0"/>
                <a:ea typeface="Times New Roman" panose="02020603050405020304" pitchFamily="18" charset="0"/>
              </a:rPr>
              <a:t>more</a:t>
            </a:r>
            <a:r>
              <a:rPr lang="en-IN" sz="1800" b="1" dirty="0">
                <a:effectLst/>
                <a:latin typeface="Times New Roman" panose="02020603050405020304" pitchFamily="18" charset="0"/>
                <a:ea typeface="Times New Roman" panose="02020603050405020304" pitchFamily="18" charset="0"/>
              </a:rPr>
              <a:t> than 0.5%, </a:t>
            </a:r>
            <a:r>
              <a:rPr lang="en-IN" sz="1800" dirty="0">
                <a:effectLst/>
                <a:latin typeface="Times New Roman" panose="02020603050405020304" pitchFamily="18" charset="0"/>
                <a:ea typeface="Times New Roman" panose="02020603050405020304" pitchFamily="18" charset="0"/>
              </a:rPr>
              <a:t>the direction of </a:t>
            </a:r>
            <a:r>
              <a:rPr lang="en-IN" sz="1800" dirty="0" smtClean="0">
                <a:effectLst/>
                <a:latin typeface="Times New Roman" panose="02020603050405020304" pitchFamily="18" charset="0"/>
                <a:ea typeface="Times New Roman" panose="02020603050405020304" pitchFamily="18" charset="0"/>
              </a:rPr>
              <a:t>the </a:t>
            </a:r>
            <a:r>
              <a:rPr lang="en-IN" sz="1800" dirty="0">
                <a:effectLst/>
                <a:latin typeface="Times New Roman" panose="02020603050405020304" pitchFamily="18" charset="0"/>
                <a:ea typeface="Times New Roman" panose="02020603050405020304" pitchFamily="18" charset="0"/>
              </a:rPr>
              <a:t>closing price is treated as Positive and </a:t>
            </a:r>
            <a:r>
              <a:rPr lang="en-IN" sz="1800" b="1" dirty="0" smtClean="0">
                <a:effectLst/>
                <a:latin typeface="Times New Roman" panose="02020603050405020304" pitchFamily="18" charset="0"/>
                <a:ea typeface="Times New Roman" panose="02020603050405020304" pitchFamily="18" charset="0"/>
              </a:rPr>
              <a:t>suitable </a:t>
            </a:r>
            <a:r>
              <a:rPr lang="en-IN" sz="1800" b="1" dirty="0">
                <a:effectLst/>
                <a:latin typeface="Times New Roman" panose="02020603050405020304" pitchFamily="18" charset="0"/>
                <a:ea typeface="Times New Roman" panose="02020603050405020304" pitchFamily="18" charset="0"/>
              </a:rPr>
              <a:t>for Long Trading </a:t>
            </a:r>
            <a:r>
              <a:rPr lang="en-IN" sz="1800" dirty="0">
                <a:effectLst/>
                <a:latin typeface="Times New Roman" panose="02020603050405020304" pitchFamily="18" charset="0"/>
                <a:ea typeface="Times New Roman" panose="02020603050405020304" pitchFamily="18" charset="0"/>
              </a:rPr>
              <a:t>in stock market. </a:t>
            </a:r>
          </a:p>
          <a:p>
            <a:pPr marL="0" marR="0">
              <a:lnSpc>
                <a:spcPct val="150000"/>
              </a:lnSpc>
              <a:spcBef>
                <a:spcPts val="0"/>
              </a:spcBef>
              <a:spcAft>
                <a:spcPts val="0"/>
              </a:spcAft>
            </a:pPr>
            <a:endParaRPr lang="en-IN" dirty="0">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rPr>
              <a:t>Otherwise, the direction of the close price is treated as </a:t>
            </a:r>
            <a:r>
              <a:rPr lang="en-IN" sz="1800" b="1" dirty="0">
                <a:effectLst/>
                <a:latin typeface="Times New Roman" panose="02020603050405020304" pitchFamily="18" charset="0"/>
                <a:ea typeface="Times New Roman" panose="02020603050405020304" pitchFamily="18" charset="0"/>
              </a:rPr>
              <a:t>non-positive</a:t>
            </a:r>
            <a:r>
              <a:rPr lang="en-IN" sz="1800" dirty="0">
                <a:effectLst/>
                <a:latin typeface="Times New Roman" panose="02020603050405020304" pitchFamily="18" charset="0"/>
                <a:ea typeface="Times New Roman" panose="02020603050405020304" pitchFamily="18" charset="0"/>
              </a:rPr>
              <a:t> and </a:t>
            </a:r>
            <a:r>
              <a:rPr lang="en-IN" sz="1800" b="1" dirty="0">
                <a:effectLst/>
                <a:latin typeface="Times New Roman" panose="02020603050405020304" pitchFamily="18" charset="0"/>
                <a:ea typeface="Times New Roman" panose="02020603050405020304" pitchFamily="18" charset="0"/>
              </a:rPr>
              <a:t>not suitable for Long Trading </a:t>
            </a:r>
            <a:r>
              <a:rPr lang="en-IN" sz="1800" dirty="0">
                <a:effectLst/>
                <a:latin typeface="Times New Roman" panose="02020603050405020304" pitchFamily="18" charset="0"/>
                <a:ea typeface="Times New Roman" panose="02020603050405020304" pitchFamily="18" charset="0"/>
              </a:rPr>
              <a:t>in stock market.</a:t>
            </a:r>
            <a:endParaRPr lang="en-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 xmlns:p14="http://schemas.microsoft.com/office/powerpoint/2010/main" val="205491230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CA72EAA-2375-49DF-8EFE-E6D9B1F4C7E6}"/>
              </a:ext>
            </a:extLst>
          </p:cNvPr>
          <p:cNvSpPr>
            <a:spLocks noGrp="1"/>
          </p:cNvSpPr>
          <p:nvPr>
            <p:ph type="title"/>
          </p:nvPr>
        </p:nvSpPr>
        <p:spPr/>
        <p:txBody>
          <a:bodyPr/>
          <a:lstStyle/>
          <a:p>
            <a:r>
              <a:rPr lang="en-US" dirty="0"/>
              <a:t>Detailed Scope of Work</a:t>
            </a:r>
          </a:p>
        </p:txBody>
      </p:sp>
      <p:sp>
        <p:nvSpPr>
          <p:cNvPr id="3" name="TextBox 2">
            <a:extLst>
              <a:ext uri="{FF2B5EF4-FFF2-40B4-BE49-F238E27FC236}">
                <a16:creationId xmlns="" xmlns:a16="http://schemas.microsoft.com/office/drawing/2014/main" id="{A3CABB4E-4EB8-4241-99A6-26988437C150}"/>
              </a:ext>
            </a:extLst>
          </p:cNvPr>
          <p:cNvSpPr txBox="1"/>
          <p:nvPr/>
        </p:nvSpPr>
        <p:spPr>
          <a:xfrm>
            <a:off x="530087" y="1762539"/>
            <a:ext cx="3750365" cy="1077218"/>
          </a:xfrm>
          <a:prstGeom prst="rect">
            <a:avLst/>
          </a:prstGeom>
          <a:solidFill>
            <a:schemeClr val="accent1">
              <a:lumMod val="20000"/>
              <a:lumOff val="80000"/>
            </a:schemeClr>
          </a:solidFill>
        </p:spPr>
        <p:txBody>
          <a:bodyPr wrap="square" rtlCol="0">
            <a:spAutoFit/>
          </a:bodyPr>
          <a:lstStyle/>
          <a:p>
            <a:r>
              <a:rPr lang="en-US" sz="3200" dirty="0">
                <a:highlight>
                  <a:srgbClr val="00FFFF"/>
                </a:highlight>
              </a:rPr>
              <a:t>HDFC,SBI and KOTAK Dataset</a:t>
            </a:r>
          </a:p>
        </p:txBody>
      </p:sp>
      <p:cxnSp>
        <p:nvCxnSpPr>
          <p:cNvPr id="6" name="Straight Connector 5">
            <a:extLst>
              <a:ext uri="{FF2B5EF4-FFF2-40B4-BE49-F238E27FC236}">
                <a16:creationId xmlns="" xmlns:a16="http://schemas.microsoft.com/office/drawing/2014/main" id="{867AB99A-71D5-4066-8D40-3D321F3A7637}"/>
              </a:ext>
            </a:extLst>
          </p:cNvPr>
          <p:cNvCxnSpPr/>
          <p:nvPr/>
        </p:nvCxnSpPr>
        <p:spPr>
          <a:xfrm>
            <a:off x="4412974" y="1049867"/>
            <a:ext cx="0" cy="5470203"/>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 xmlns:a16="http://schemas.microsoft.com/office/drawing/2014/main" id="{9E4CF836-B518-4D8F-BD3A-484C1D8BBC54}"/>
              </a:ext>
            </a:extLst>
          </p:cNvPr>
          <p:cNvSpPr txBox="1"/>
          <p:nvPr/>
        </p:nvSpPr>
        <p:spPr>
          <a:xfrm>
            <a:off x="4545496" y="1412535"/>
            <a:ext cx="7223161" cy="3493264"/>
          </a:xfrm>
          <a:prstGeom prst="rect">
            <a:avLst/>
          </a:prstGeom>
          <a:solidFill>
            <a:schemeClr val="accent1">
              <a:lumMod val="20000"/>
              <a:lumOff val="8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prstClr val="black"/>
                </a:solidFill>
                <a:effectLst/>
                <a:uLnTx/>
                <a:uFillTx/>
                <a:latin typeface="Roboto Slab"/>
                <a:ea typeface="+mn-ea"/>
                <a:cs typeface="+mn-cs"/>
              </a:rPr>
              <a:t>When the majority of the 15 various models or all of them move in the same direction, a choice on whether to invest or not to invest on the stock under consideration must be made. What works in the Indian stock market must be proven with evidence.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dirty="0">
              <a:ln>
                <a:noFill/>
              </a:ln>
              <a:solidFill>
                <a:prstClr val="black"/>
              </a:solidFill>
              <a:effectLst/>
              <a:uLnTx/>
              <a:uFillTx/>
              <a:latin typeface="Roboto Slab"/>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prstClr val="black"/>
                </a:solidFill>
                <a:effectLst/>
                <a:uLnTx/>
                <a:uFillTx/>
                <a:latin typeface="Roboto Slab"/>
                <a:ea typeface="+mn-ea"/>
                <a:cs typeface="+mn-cs"/>
              </a:rPr>
              <a:t>The entire process is needed to be tried and tested for a different dataset altogether to ensure that Any stock on the stock market can utilize the same procedure to forecast whether to invest or not to invest, which is helpful.</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dirty="0">
              <a:ln>
                <a:noFill/>
              </a:ln>
              <a:solidFill>
                <a:prstClr val="black"/>
              </a:solidFill>
              <a:effectLst/>
              <a:uLnTx/>
              <a:uFillTx/>
              <a:latin typeface="Roboto Slab"/>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prstClr val="black"/>
                </a:solidFill>
                <a:effectLst/>
                <a:uLnTx/>
                <a:uFillTx/>
                <a:latin typeface="Roboto Slab"/>
                <a:ea typeface="+mn-ea"/>
                <a:cs typeface="+mn-cs"/>
              </a:rPr>
              <a:t>Daily Trading Data of </a:t>
            </a:r>
            <a:r>
              <a:rPr kumimoji="0" lang="en-US" sz="1700" b="1" i="0" u="none" strike="noStrike" kern="1200" cap="none" spc="0" normalizeH="0" baseline="0" noProof="0" dirty="0">
                <a:ln>
                  <a:noFill/>
                </a:ln>
                <a:solidFill>
                  <a:prstClr val="black"/>
                </a:solidFill>
                <a:effectLst/>
                <a:uLnTx/>
                <a:uFillTx/>
                <a:latin typeface="Roboto Slab"/>
                <a:ea typeface="+mn-ea"/>
                <a:cs typeface="+mn-cs"/>
              </a:rPr>
              <a:t>SBI and Kotak Mahindra company from the year 2000 to 2022 </a:t>
            </a:r>
            <a:r>
              <a:rPr kumimoji="0" lang="en-US" sz="1700" b="0" i="0" u="none" strike="noStrike" kern="1200" cap="none" spc="0" normalizeH="0" baseline="0" noProof="0" dirty="0">
                <a:ln>
                  <a:noFill/>
                </a:ln>
                <a:solidFill>
                  <a:prstClr val="black"/>
                </a:solidFill>
                <a:effectLst/>
                <a:uLnTx/>
                <a:uFillTx/>
                <a:latin typeface="Roboto Slab"/>
                <a:ea typeface="+mn-ea"/>
                <a:cs typeface="+mn-cs"/>
              </a:rPr>
              <a:t>is being used to repeat the entire process which had been implemented for the </a:t>
            </a:r>
            <a:r>
              <a:rPr kumimoji="0" lang="en-US" sz="1700" b="1" i="0" u="none" strike="noStrike" kern="1200" cap="none" spc="0" normalizeH="0" baseline="0" noProof="0" dirty="0">
                <a:ln>
                  <a:noFill/>
                </a:ln>
                <a:solidFill>
                  <a:prstClr val="black"/>
                </a:solidFill>
                <a:effectLst/>
                <a:uLnTx/>
                <a:uFillTx/>
                <a:latin typeface="Roboto Slab"/>
                <a:ea typeface="+mn-ea"/>
                <a:cs typeface="+mn-cs"/>
              </a:rPr>
              <a:t>HDFC dataset</a:t>
            </a:r>
            <a:r>
              <a:rPr kumimoji="0" lang="en-US" sz="1700" b="0" i="0" u="none" strike="noStrike" kern="1200" cap="none" spc="0" normalizeH="0" baseline="0" noProof="0" dirty="0">
                <a:ln>
                  <a:noFill/>
                </a:ln>
                <a:solidFill>
                  <a:prstClr val="black"/>
                </a:solidFill>
                <a:effectLst/>
                <a:uLnTx/>
                <a:uFillTx/>
                <a:latin typeface="Roboto Slab"/>
                <a:ea typeface="+mn-ea"/>
                <a:cs typeface="+mn-cs"/>
              </a:rPr>
              <a:t>.</a:t>
            </a:r>
          </a:p>
        </p:txBody>
      </p:sp>
    </p:spTree>
    <p:extLst>
      <p:ext uri="{BB962C8B-B14F-4D97-AF65-F5344CB8AC3E}">
        <p14:creationId xmlns="" xmlns:p14="http://schemas.microsoft.com/office/powerpoint/2010/main" val="312600411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CA72EAA-2375-49DF-8EFE-E6D9B1F4C7E6}"/>
              </a:ext>
            </a:extLst>
          </p:cNvPr>
          <p:cNvSpPr>
            <a:spLocks noGrp="1"/>
          </p:cNvSpPr>
          <p:nvPr>
            <p:ph type="title"/>
          </p:nvPr>
        </p:nvSpPr>
        <p:spPr/>
        <p:txBody>
          <a:bodyPr/>
          <a:lstStyle/>
          <a:p>
            <a:r>
              <a:rPr lang="en-US" dirty="0"/>
              <a:t>Detailed Scope of Work</a:t>
            </a:r>
          </a:p>
        </p:txBody>
      </p:sp>
      <p:sp>
        <p:nvSpPr>
          <p:cNvPr id="5" name="TextBox 4">
            <a:extLst>
              <a:ext uri="{FF2B5EF4-FFF2-40B4-BE49-F238E27FC236}">
                <a16:creationId xmlns="" xmlns:a16="http://schemas.microsoft.com/office/drawing/2014/main" id="{5F541ADE-18D0-46C0-BCC0-5DB0143157F0}"/>
              </a:ext>
            </a:extLst>
          </p:cNvPr>
          <p:cNvSpPr txBox="1"/>
          <p:nvPr/>
        </p:nvSpPr>
        <p:spPr>
          <a:xfrm>
            <a:off x="450573" y="1582340"/>
            <a:ext cx="10880035" cy="3693319"/>
          </a:xfrm>
          <a:prstGeom prst="rect">
            <a:avLst/>
          </a:prstGeom>
          <a:solidFill>
            <a:schemeClr val="accent1">
              <a:lumMod val="20000"/>
              <a:lumOff val="80000"/>
            </a:schemeClr>
          </a:solidFill>
        </p:spPr>
        <p:txBody>
          <a:bodyPr wrap="square">
            <a:spAutoFit/>
          </a:bodyPr>
          <a:lstStyle/>
          <a:p>
            <a:r>
              <a:rPr lang="en-US" dirty="0"/>
              <a:t>The Classification Models used…………..</a:t>
            </a:r>
          </a:p>
          <a:p>
            <a:endParaRPr lang="en-US" dirty="0"/>
          </a:p>
          <a:p>
            <a:r>
              <a:rPr lang="en-US" b="1" dirty="0"/>
              <a:t>LOGISTIC REGRESSION</a:t>
            </a:r>
          </a:p>
          <a:p>
            <a:endParaRPr lang="en-US" dirty="0"/>
          </a:p>
          <a:p>
            <a:r>
              <a:rPr lang="en-US" b="1" dirty="0"/>
              <a:t>K Neighbors Classifier Modelling</a:t>
            </a:r>
          </a:p>
          <a:p>
            <a:endParaRPr lang="en-US" dirty="0"/>
          </a:p>
          <a:p>
            <a:r>
              <a:rPr lang="en-US" b="1" dirty="0"/>
              <a:t>XG Boost Classifier Modelling</a:t>
            </a:r>
          </a:p>
          <a:p>
            <a:endParaRPr lang="en-US" dirty="0"/>
          </a:p>
          <a:p>
            <a:r>
              <a:rPr lang="en-US" b="1" dirty="0"/>
              <a:t>Decision Tree Classifier Modelling</a:t>
            </a:r>
          </a:p>
          <a:p>
            <a:endParaRPr lang="en-US" dirty="0"/>
          </a:p>
          <a:p>
            <a:r>
              <a:rPr lang="en-US" b="1" dirty="0"/>
              <a:t>Decision Tree Classifier using GridSearchCV and Cross Validation</a:t>
            </a:r>
          </a:p>
          <a:p>
            <a:endParaRPr lang="en-US" dirty="0"/>
          </a:p>
          <a:p>
            <a:r>
              <a:rPr lang="en-US" b="1" dirty="0"/>
              <a:t>Random Forest Classifier using Randomized SearchCV and Cross Validation</a:t>
            </a:r>
          </a:p>
        </p:txBody>
      </p:sp>
    </p:spTree>
    <p:extLst>
      <p:ext uri="{BB962C8B-B14F-4D97-AF65-F5344CB8AC3E}">
        <p14:creationId xmlns="" xmlns:p14="http://schemas.microsoft.com/office/powerpoint/2010/main" val="283269702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Detailed Scope of Work</a:t>
            </a:r>
          </a:p>
        </p:txBody>
      </p:sp>
      <p:sp>
        <p:nvSpPr>
          <p:cNvPr id="4" name="TextBox 3">
            <a:extLst>
              <a:ext uri="{FF2B5EF4-FFF2-40B4-BE49-F238E27FC236}">
                <a16:creationId xmlns="" xmlns:a16="http://schemas.microsoft.com/office/drawing/2014/main" id="{F5E46889-2E70-4BDB-97B5-AB0995ECC35B}"/>
              </a:ext>
            </a:extLst>
          </p:cNvPr>
          <p:cNvSpPr txBox="1"/>
          <p:nvPr/>
        </p:nvSpPr>
        <p:spPr>
          <a:xfrm>
            <a:off x="477078" y="1622816"/>
            <a:ext cx="11105322" cy="3416320"/>
          </a:xfrm>
          <a:prstGeom prst="rect">
            <a:avLst/>
          </a:prstGeom>
          <a:solidFill>
            <a:schemeClr val="accent1">
              <a:lumMod val="20000"/>
              <a:lumOff val="80000"/>
            </a:schemeClr>
          </a:solidFill>
        </p:spPr>
        <p:txBody>
          <a:bodyPr wrap="square">
            <a:spAutoFit/>
          </a:bodyPr>
          <a:lstStyle/>
          <a:p>
            <a:r>
              <a:rPr lang="en-US" dirty="0"/>
              <a:t>Metrics used to determine Prediction Accuracy:</a:t>
            </a:r>
          </a:p>
          <a:p>
            <a:endParaRPr lang="en-US" dirty="0"/>
          </a:p>
          <a:p>
            <a:r>
              <a:rPr lang="en-US" dirty="0"/>
              <a:t>ACCUIRACY SCORE</a:t>
            </a:r>
          </a:p>
          <a:p>
            <a:endParaRPr lang="en-US" dirty="0"/>
          </a:p>
          <a:p>
            <a:endParaRPr lang="en-US" dirty="0"/>
          </a:p>
          <a:p>
            <a:r>
              <a:rPr lang="en-US" dirty="0"/>
              <a:t>PRECISION RECALL MATRIX</a:t>
            </a:r>
          </a:p>
          <a:p>
            <a:endParaRPr lang="en-US" dirty="0"/>
          </a:p>
          <a:p>
            <a:endParaRPr lang="en-US" dirty="0"/>
          </a:p>
          <a:p>
            <a:r>
              <a:rPr lang="en-US" b="1" dirty="0"/>
              <a:t>CONFUSION MATRIX</a:t>
            </a:r>
          </a:p>
          <a:p>
            <a:endParaRPr lang="en-US" dirty="0"/>
          </a:p>
          <a:p>
            <a:endParaRPr lang="en-US" dirty="0"/>
          </a:p>
          <a:p>
            <a:r>
              <a:rPr lang="en-US" b="1" dirty="0"/>
              <a:t>ROC AUC SCORE</a:t>
            </a:r>
          </a:p>
        </p:txBody>
      </p:sp>
    </p:spTree>
    <p:extLst>
      <p:ext uri="{BB962C8B-B14F-4D97-AF65-F5344CB8AC3E}">
        <p14:creationId xmlns="" xmlns:p14="http://schemas.microsoft.com/office/powerpoint/2010/main" val="23914938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cs typeface="Arial" panose="020B0604020202020204" pitchFamily="34" charset="0"/>
              </a:rPr>
              <a:t>Background Information</a:t>
            </a:r>
            <a:r>
              <a:rPr lang="en-US" dirty="0" smtClean="0"/>
              <a:t> </a:t>
            </a:r>
            <a:endParaRPr lang="en-US" dirty="0"/>
          </a:p>
        </p:txBody>
      </p:sp>
      <p:sp>
        <p:nvSpPr>
          <p:cNvPr id="5" name="Rectangle 4"/>
          <p:cNvSpPr/>
          <p:nvPr/>
        </p:nvSpPr>
        <p:spPr>
          <a:xfrm>
            <a:off x="862148" y="1367978"/>
            <a:ext cx="10593977" cy="3693319"/>
          </a:xfrm>
          <a:prstGeom prst="rect">
            <a:avLst/>
          </a:prstGeom>
          <a:solidFill>
            <a:schemeClr val="accent1">
              <a:lumMod val="20000"/>
              <a:lumOff val="80000"/>
            </a:schemeClr>
          </a:solidFill>
        </p:spPr>
        <p:txBody>
          <a:bodyPr wrap="square">
            <a:spAutoFit/>
          </a:bodyPr>
          <a:lstStyle/>
          <a:p>
            <a:pPr>
              <a:buFont typeface="Arial" pitchFamily="34" charset="0"/>
              <a:buChar char="•"/>
            </a:pPr>
            <a:r>
              <a:rPr lang="en-US" dirty="0" smtClean="0"/>
              <a:t>Stock Market is a significant financial tool to raise funds.</a:t>
            </a:r>
          </a:p>
          <a:p>
            <a:pPr>
              <a:buFont typeface="Arial" pitchFamily="34" charset="0"/>
              <a:buChar char="•"/>
            </a:pPr>
            <a:endParaRPr lang="en-US" dirty="0" smtClean="0"/>
          </a:p>
          <a:p>
            <a:pPr>
              <a:buFont typeface="Arial" pitchFamily="34" charset="0"/>
              <a:buChar char="•"/>
            </a:pPr>
            <a:endParaRPr lang="en-US" dirty="0" smtClean="0"/>
          </a:p>
          <a:p>
            <a:pPr>
              <a:buFont typeface="Arial" pitchFamily="34" charset="0"/>
              <a:buChar char="•"/>
            </a:pPr>
            <a:endParaRPr lang="en-US" dirty="0" smtClean="0"/>
          </a:p>
          <a:p>
            <a:pPr>
              <a:buFont typeface="Arial" pitchFamily="34" charset="0"/>
              <a:buChar char="•"/>
            </a:pPr>
            <a:endParaRPr lang="en-US" dirty="0" smtClean="0"/>
          </a:p>
          <a:p>
            <a:pPr>
              <a:buFont typeface="Arial" pitchFamily="34" charset="0"/>
              <a:buChar char="•"/>
            </a:pPr>
            <a:r>
              <a:rPr lang="en-US" dirty="0" smtClean="0"/>
              <a:t>Conventionally Fundamental and Technical analysis is usually done. Then Algorithmic trading is commonly used approach to evaluate stocks.</a:t>
            </a:r>
          </a:p>
          <a:p>
            <a:pPr>
              <a:buFont typeface="Arial" pitchFamily="34" charset="0"/>
              <a:buChar char="•"/>
            </a:pPr>
            <a:endParaRPr lang="en-US" dirty="0" smtClean="0"/>
          </a:p>
          <a:p>
            <a:pPr>
              <a:buFont typeface="Arial" pitchFamily="34" charset="0"/>
              <a:buChar char="•"/>
            </a:pPr>
            <a:endParaRPr lang="en-US" dirty="0" smtClean="0"/>
          </a:p>
          <a:p>
            <a:pPr>
              <a:buFont typeface="Arial" pitchFamily="34" charset="0"/>
              <a:buChar char="•"/>
            </a:pPr>
            <a:endParaRPr lang="en-US" dirty="0" smtClean="0"/>
          </a:p>
          <a:p>
            <a:pPr>
              <a:buFont typeface="Arial" pitchFamily="34" charset="0"/>
              <a:buChar char="•"/>
            </a:pPr>
            <a:endParaRPr lang="en-US" dirty="0" smtClean="0"/>
          </a:p>
          <a:p>
            <a:pPr>
              <a:buFont typeface="Arial" pitchFamily="34" charset="0"/>
              <a:buChar char="•"/>
            </a:pPr>
            <a:r>
              <a:rPr lang="en-US" dirty="0" smtClean="0"/>
              <a:t>Stock Market Prediction using Machine learning is becoming one of the popular ways of identifying trends and directions to prevent losses due to volatility issues. </a:t>
            </a:r>
            <a:endParaRPr lang="en-US" dirty="0" smtClean="0"/>
          </a:p>
        </p:txBody>
      </p:sp>
    </p:spTree>
    <p:extLst>
      <p:ext uri="{BB962C8B-B14F-4D97-AF65-F5344CB8AC3E}">
        <p14:creationId xmlns:p14="http://schemas.microsoft.com/office/powerpoint/2010/main" xmlns="" val="119358281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8C48D1-F57F-4856-A08A-5D67181FEE73}"/>
              </a:ext>
            </a:extLst>
          </p:cNvPr>
          <p:cNvSpPr>
            <a:spLocks noGrp="1"/>
          </p:cNvSpPr>
          <p:nvPr>
            <p:ph type="title"/>
          </p:nvPr>
        </p:nvSpPr>
        <p:spPr/>
        <p:txBody>
          <a:bodyPr>
            <a:normAutofit/>
          </a:bodyPr>
          <a:lstStyle/>
          <a:p>
            <a:r>
              <a:rPr lang="en-US" sz="3600" dirty="0">
                <a:cs typeface="Arial" panose="020B0604020202020204" pitchFamily="34" charset="0"/>
              </a:rPr>
              <a:t>References</a:t>
            </a:r>
            <a:endParaRPr lang="en-IN" dirty="0"/>
          </a:p>
        </p:txBody>
      </p:sp>
      <p:sp>
        <p:nvSpPr>
          <p:cNvPr id="5" name="Date Placeholder 4">
            <a:extLst>
              <a:ext uri="{FF2B5EF4-FFF2-40B4-BE49-F238E27FC236}">
                <a16:creationId xmlns:a16="http://schemas.microsoft.com/office/drawing/2014/main" xmlns="" id="{EF8F20FC-BC77-F5DE-DCB7-5A6A844B472D}"/>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1E65501-01B6-4480-B71B-6C4C2316D7B9}"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24 March 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3" name="Footer Placeholder 2">
            <a:extLst>
              <a:ext uri="{FF2B5EF4-FFF2-40B4-BE49-F238E27FC236}">
                <a16:creationId xmlns:a16="http://schemas.microsoft.com/office/drawing/2014/main" xmlns="" id="{3C478A14-3843-A020-E304-56CB3374784F}"/>
              </a:ext>
            </a:extLst>
          </p:cNvPr>
          <p:cNvSpPr>
            <a:spLocks noGrp="1"/>
          </p:cNvSpPr>
          <p:nvPr>
            <p:ph type="ftr" sz="quarter" idx="3"/>
          </p:nvPr>
        </p:nvSpPr>
        <p:spPr/>
        <p:txBody>
          <a:bodyPr/>
          <a:lstStyle/>
          <a:p>
            <a:pPr>
              <a:defRPr/>
            </a:pPr>
            <a:r>
              <a:rPr lang="en-US" dirty="0">
                <a:solidFill>
                  <a:prstClr val="black">
                    <a:tint val="75000"/>
                  </a:prstClr>
                </a:solidFill>
              </a:rPr>
              <a:t>REVA Academy for Corporate Excellence – RACE | race.reva.edu.in</a:t>
            </a:r>
          </a:p>
        </p:txBody>
      </p:sp>
      <p:sp>
        <p:nvSpPr>
          <p:cNvPr id="10" name="TextBox 9">
            <a:extLst>
              <a:ext uri="{FF2B5EF4-FFF2-40B4-BE49-F238E27FC236}">
                <a16:creationId xmlns:a16="http://schemas.microsoft.com/office/drawing/2014/main" xmlns="" id="{05E68804-5D27-C41C-C224-1E75974A4925}"/>
              </a:ext>
            </a:extLst>
          </p:cNvPr>
          <p:cNvSpPr txBox="1"/>
          <p:nvPr/>
        </p:nvSpPr>
        <p:spPr>
          <a:xfrm>
            <a:off x="9037079" y="1094111"/>
            <a:ext cx="2864874" cy="276999"/>
          </a:xfrm>
          <a:prstGeom prst="rect">
            <a:avLst/>
          </a:prstGeom>
          <a:noFill/>
        </p:spPr>
        <p:txBody>
          <a:bodyPr wrap="square">
            <a:spAutoFit/>
          </a:bodyPr>
          <a:lstStyle/>
          <a:p>
            <a:pPr algn="r"/>
            <a:r>
              <a:rPr lang="en-US" sz="1200" dirty="0"/>
              <a:t>Journal Articles | White Papers </a:t>
            </a:r>
          </a:p>
        </p:txBody>
      </p:sp>
      <p:sp>
        <p:nvSpPr>
          <p:cNvPr id="11" name="Slide Number Placeholder 5">
            <a:extLst>
              <a:ext uri="{FF2B5EF4-FFF2-40B4-BE49-F238E27FC236}">
                <a16:creationId xmlns:a16="http://schemas.microsoft.com/office/drawing/2014/main" xmlns="" id="{9949C78A-61BA-3328-5807-3CC71FFEDE73}"/>
              </a:ext>
            </a:extLst>
          </p:cNvPr>
          <p:cNvSpPr>
            <a:spLocks noGrp="1"/>
          </p:cNvSpPr>
          <p:nvPr>
            <p:ph type="sldNum" sz="quarter" idx="12"/>
          </p:nvPr>
        </p:nvSpPr>
        <p:spPr>
          <a:xfrm>
            <a:off x="9194324" y="6382786"/>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latin typeface="Roboto Slab"/>
              </a:rPr>
              <a:t>9</a:t>
            </a:r>
            <a:r>
              <a:rPr kumimoji="0" lang="en-US" sz="1200" b="0" i="0" u="none" strike="noStrike" kern="1200" cap="none" spc="0" normalizeH="0" baseline="0" noProof="0" dirty="0">
                <a:ln>
                  <a:noFill/>
                </a:ln>
                <a:solidFill>
                  <a:schemeClr val="tx1"/>
                </a:solidFill>
                <a:effectLst/>
                <a:uLnTx/>
                <a:uFillTx/>
                <a:latin typeface="Roboto Slab"/>
                <a:ea typeface="+mn-ea"/>
                <a:cs typeface="+mn-cs"/>
              </a:rPr>
              <a:t>/10</a:t>
            </a:r>
          </a:p>
        </p:txBody>
      </p:sp>
      <p:sp>
        <p:nvSpPr>
          <p:cNvPr id="7" name="Rectangle 6"/>
          <p:cNvSpPr/>
          <p:nvPr/>
        </p:nvSpPr>
        <p:spPr>
          <a:xfrm>
            <a:off x="404950" y="1479522"/>
            <a:ext cx="11142616" cy="3970318"/>
          </a:xfrm>
          <a:prstGeom prst="rect">
            <a:avLst/>
          </a:prstGeom>
          <a:solidFill>
            <a:schemeClr val="accent1">
              <a:lumMod val="20000"/>
              <a:lumOff val="80000"/>
            </a:schemeClr>
          </a:solidFill>
        </p:spPr>
        <p:txBody>
          <a:bodyPr wrap="square">
            <a:spAutoFit/>
          </a:bodyPr>
          <a:lstStyle/>
          <a:p>
            <a:r>
              <a:rPr lang="en-US" sz="1400" dirty="0" smtClean="0"/>
              <a:t>1.	Alhomadi, A. (2021). Forecasting stock market prices : A machine learning approach. Digital Commons, 11(2), 16–36.</a:t>
            </a:r>
          </a:p>
          <a:p>
            <a:r>
              <a:rPr lang="en-US" sz="1400" dirty="0" smtClean="0"/>
              <a:t>2.	Anjani, T., &amp; Syarif, A. D. (2019). The Effect of Fundamental Analysis on Stock Returns using Data Panels ; Evidence Pharmaceutical Companies listed on IDX. International Journal of Innovate Science and Research Technology, 4(7), 500–505.</a:t>
            </a:r>
          </a:p>
          <a:p>
            <a:r>
              <a:rPr lang="en-US" sz="1400" dirty="0" smtClean="0"/>
              <a:t>3.	Elbialy, B. A. (2019). The Effect of Using Technical and Fundamental Analysis on the Effectiveness of Investment Decisions of Traders on the Egyptian Stock Exchange. International Journal of Applied Engineering Research, 14(24), 4492–4501. http://www.ripublication.com</a:t>
            </a:r>
          </a:p>
          <a:p>
            <a:r>
              <a:rPr lang="en-US" sz="1400" dirty="0" smtClean="0"/>
              <a:t>4.	Hansen, K. B. (2020). The virtue of simplicity: On machine learning models in algorithmic trading. Big Data and Society, 7(1). https://doi.org/10.1177/2053951720926558</a:t>
            </a:r>
          </a:p>
          <a:p>
            <a:r>
              <a:rPr lang="en-US" sz="1400" dirty="0" smtClean="0"/>
              <a:t>5.	Huang, Y., Capretz, L. F., &amp; Ho, D. (2021). Machine Learning for Stock Prediction Based on Fundamental Analysis. 2021 IEEE Symposium Series on Computational Intelligence, SSCI 2021 - Proceedings. https://doi.org/10.1109/SSCI50451.2021.9660134</a:t>
            </a:r>
          </a:p>
          <a:p>
            <a:r>
              <a:rPr lang="en-US" sz="1400" dirty="0" smtClean="0"/>
              <a:t>6.	Markoulidakis, I., Kopsiaftis, G., Rallis, I., &amp; Georgoulas, I. (2021). Multi-Class Confusion Matrix Reduction method and its application on Net Promoter Score classification problem. ACM International Conference Proceeding Series, 412–419. https://doi.org/10.1145/3453892.3461323</a:t>
            </a:r>
          </a:p>
          <a:p>
            <a:r>
              <a:rPr lang="en-US" sz="1400" dirty="0" smtClean="0"/>
              <a:t>7.	Mohapatra, S., &amp; Misra, A. K. (2020). Momentum returns: A portfolio-based empirical study to establish evidence, factors and profitability in Indian stock market. IIMB Management Review, 32(1), 75–84. https://doi.org/10.1016/j.iimb.2019.07.007</a:t>
            </a:r>
          </a:p>
          <a:p>
            <a:r>
              <a:rPr lang="en-US" sz="1400" dirty="0" smtClean="0"/>
              <a:t>8.	Rouf, N., Malik, M. B., Arif, T., Sharma, S., Singh, S., Aich, S., &amp; Kim, H. C. (2021). Stock market prediction using machine learning techniques: A decade survey on methodologies, recent developments, and future directions. Electronics (Switzerland), 10(21). https://doi.org/10.3390/electronics10212717</a:t>
            </a:r>
            <a:endParaRPr lang="en-US" sz="1400" dirty="0"/>
          </a:p>
        </p:txBody>
      </p:sp>
    </p:spTree>
    <p:extLst>
      <p:ext uri="{BB962C8B-B14F-4D97-AF65-F5344CB8AC3E}">
        <p14:creationId xmlns:p14="http://schemas.microsoft.com/office/powerpoint/2010/main" xmlns="" val="213274549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File:Noun Project question mark icon 1101884 cc.svg - Outreach Wiki"/>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pic>
        <p:nvPicPr>
          <p:cNvPr id="6" name="Picture 5">
            <a:extLst>
              <a:ext uri="{FF2B5EF4-FFF2-40B4-BE49-F238E27FC236}">
                <a16:creationId xmlns:a16="http://schemas.microsoft.com/office/drawing/2014/main" xmlns="" id="{7A145C07-8365-45F1-BB24-52654C8ABC0B}"/>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7371197" y="2700997"/>
            <a:ext cx="2767120" cy="2709203"/>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xmlns="" val="23075985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44387C3-C3DC-3DA4-A28A-DBA6DAF1376A}"/>
              </a:ext>
            </a:extLst>
          </p:cNvPr>
          <p:cNvSpPr>
            <a:spLocks noGrp="1"/>
          </p:cNvSpPr>
          <p:nvPr>
            <p:ph type="title"/>
          </p:nvPr>
        </p:nvSpPr>
        <p:spPr>
          <a:xfrm>
            <a:off x="433252" y="221435"/>
            <a:ext cx="8382000" cy="575400"/>
          </a:xfrm>
        </p:spPr>
        <p:txBody>
          <a:bodyPr>
            <a:normAutofit/>
          </a:bodyPr>
          <a:lstStyle/>
          <a:p>
            <a:r>
              <a:rPr lang="en-IN" sz="3200" dirty="0"/>
              <a:t>Literature Review </a:t>
            </a:r>
          </a:p>
        </p:txBody>
      </p:sp>
      <p:sp>
        <p:nvSpPr>
          <p:cNvPr id="5" name="Slide Number Placeholder 4">
            <a:extLst>
              <a:ext uri="{FF2B5EF4-FFF2-40B4-BE49-F238E27FC236}">
                <a16:creationId xmlns:a16="http://schemas.microsoft.com/office/drawing/2014/main" xmlns="" id="{F2BA1A93-D29A-1B8F-71EB-775FB1F13635}"/>
              </a:ext>
            </a:extLst>
          </p:cNvPr>
          <p:cNvSpPr>
            <a:spLocks noGrp="1"/>
          </p:cNvSpPr>
          <p:nvPr>
            <p:ph type="sldNum" sz="quarter" idx="4294967295"/>
          </p:nvPr>
        </p:nvSpPr>
        <p:spPr>
          <a:xfrm>
            <a:off x="11329152" y="6007734"/>
            <a:ext cx="596293" cy="617219"/>
          </a:xfrm>
          <a:prstGeom prst="rect">
            <a:avLst/>
          </a:prstGeom>
        </p:spPr>
        <p:txBody>
          <a:bodyPr/>
          <a:lstStyle/>
          <a:p>
            <a:fld id="{F728AED9-0C48-4188-A606-9E40331E64BB}" type="slidenum">
              <a:rPr lang="en-US" smtClean="0"/>
              <a:pPr/>
              <a:t>3</a:t>
            </a:fld>
            <a:endParaRPr lang="en-US" dirty="0"/>
          </a:p>
        </p:txBody>
      </p:sp>
      <p:sp>
        <p:nvSpPr>
          <p:cNvPr id="6" name="Date Placeholder 5">
            <a:extLst>
              <a:ext uri="{FF2B5EF4-FFF2-40B4-BE49-F238E27FC236}">
                <a16:creationId xmlns:a16="http://schemas.microsoft.com/office/drawing/2014/main" xmlns="" id="{0B994AFF-40DC-DA1F-D2A9-D00AF2138E44}"/>
              </a:ext>
            </a:extLst>
          </p:cNvPr>
          <p:cNvSpPr>
            <a:spLocks noGrp="1"/>
          </p:cNvSpPr>
          <p:nvPr>
            <p:ph type="dt" sz="half" idx="4294967295"/>
          </p:nvPr>
        </p:nvSpPr>
        <p:spPr>
          <a:xfrm>
            <a:off x="396240" y="6248400"/>
            <a:ext cx="4495800" cy="365125"/>
          </a:xfrm>
          <a:prstGeom prst="rect">
            <a:avLst/>
          </a:prstGeom>
        </p:spPr>
        <p:txBody>
          <a:bodyPr/>
          <a:lstStyle/>
          <a:p>
            <a:r>
              <a:rPr lang="en-IN" sz="1400" dirty="0">
                <a:solidFill>
                  <a:srgbClr val="4A4C55"/>
                </a:solidFill>
              </a:rPr>
              <a:t>REVA Academy for Corporate Excellence - RACE</a:t>
            </a:r>
          </a:p>
          <a:p>
            <a:fld id="{C7974F32-3484-4C1B-AB12-7376A663A64E}" type="datetime1">
              <a:rPr lang="en-US" smtClean="0">
                <a:solidFill>
                  <a:srgbClr val="4A4C55"/>
                </a:solidFill>
              </a:rPr>
              <a:pPr/>
              <a:t>3/24/2023</a:t>
            </a:fld>
            <a:endParaRPr lang="en-US" dirty="0">
              <a:solidFill>
                <a:srgbClr val="4A4C55"/>
              </a:solidFill>
            </a:endParaRPr>
          </a:p>
        </p:txBody>
      </p:sp>
      <p:graphicFrame>
        <p:nvGraphicFramePr>
          <p:cNvPr id="102" name="Table 102">
            <a:extLst>
              <a:ext uri="{FF2B5EF4-FFF2-40B4-BE49-F238E27FC236}">
                <a16:creationId xmlns:a16="http://schemas.microsoft.com/office/drawing/2014/main" xmlns="" id="{461D8357-C1A8-31C2-5B3A-7F39289B5821}"/>
              </a:ext>
            </a:extLst>
          </p:cNvPr>
          <p:cNvGraphicFramePr>
            <a:graphicFrameLocks noGrp="1"/>
          </p:cNvGraphicFramePr>
          <p:nvPr>
            <p:extLst>
              <p:ext uri="{D42A27DB-BD31-4B8C-83A1-F6EECF244321}">
                <p14:modId xmlns:p14="http://schemas.microsoft.com/office/powerpoint/2010/main" xmlns="" val="2022769400"/>
              </p:ext>
            </p:extLst>
          </p:nvPr>
        </p:nvGraphicFramePr>
        <p:xfrm>
          <a:off x="228601" y="1438813"/>
          <a:ext cx="11734800" cy="4766603"/>
        </p:xfrm>
        <a:graphic>
          <a:graphicData uri="http://schemas.openxmlformats.org/drawingml/2006/table">
            <a:tbl>
              <a:tblPr firstRow="1" bandRow="1">
                <a:tableStyleId>{073A0DAA-6AF3-43AB-8588-CEC1D06C72B9}</a:tableStyleId>
              </a:tblPr>
              <a:tblGrid>
                <a:gridCol w="716970">
                  <a:extLst>
                    <a:ext uri="{9D8B030D-6E8A-4147-A177-3AD203B41FA5}">
                      <a16:colId xmlns:a16="http://schemas.microsoft.com/office/drawing/2014/main" xmlns="" val="3869363598"/>
                    </a:ext>
                  </a:extLst>
                </a:gridCol>
                <a:gridCol w="2469564">
                  <a:extLst>
                    <a:ext uri="{9D8B030D-6E8A-4147-A177-3AD203B41FA5}">
                      <a16:colId xmlns:a16="http://schemas.microsoft.com/office/drawing/2014/main" xmlns="" val="1657484126"/>
                    </a:ext>
                  </a:extLst>
                </a:gridCol>
                <a:gridCol w="1309265">
                  <a:extLst>
                    <a:ext uri="{9D8B030D-6E8A-4147-A177-3AD203B41FA5}">
                      <a16:colId xmlns:a16="http://schemas.microsoft.com/office/drawing/2014/main" xmlns="" val="3940805472"/>
                    </a:ext>
                  </a:extLst>
                </a:gridCol>
                <a:gridCol w="2133600">
                  <a:extLst>
                    <a:ext uri="{9D8B030D-6E8A-4147-A177-3AD203B41FA5}">
                      <a16:colId xmlns:a16="http://schemas.microsoft.com/office/drawing/2014/main" xmlns="" val="724239425"/>
                    </a:ext>
                  </a:extLst>
                </a:gridCol>
                <a:gridCol w="2362200">
                  <a:extLst>
                    <a:ext uri="{9D8B030D-6E8A-4147-A177-3AD203B41FA5}">
                      <a16:colId xmlns:a16="http://schemas.microsoft.com/office/drawing/2014/main" xmlns="" val="4196400645"/>
                    </a:ext>
                  </a:extLst>
                </a:gridCol>
                <a:gridCol w="2743201">
                  <a:extLst>
                    <a:ext uri="{9D8B030D-6E8A-4147-A177-3AD203B41FA5}">
                      <a16:colId xmlns:a16="http://schemas.microsoft.com/office/drawing/2014/main" xmlns="" val="903439440"/>
                    </a:ext>
                  </a:extLst>
                </a:gridCol>
              </a:tblGrid>
              <a:tr h="773723">
                <a:tc>
                  <a:txBody>
                    <a:bodyPr/>
                    <a:lstStyle/>
                    <a:p>
                      <a:pPr algn="ctr"/>
                      <a:r>
                        <a:rPr lang="en-US" sz="1600" b="0" dirty="0"/>
                        <a:t>No.</a:t>
                      </a:r>
                      <a:endParaRPr lang="en-IN" sz="1600" b="0" dirty="0"/>
                    </a:p>
                  </a:txBody>
                  <a:tcPr anchor="ctr"/>
                </a:tc>
                <a:tc>
                  <a:txBody>
                    <a:bodyPr/>
                    <a:lstStyle/>
                    <a:p>
                      <a:pPr algn="ctr"/>
                      <a:r>
                        <a:rPr lang="en-US" sz="1600" b="0" dirty="0"/>
                        <a:t>Title</a:t>
                      </a:r>
                      <a:endParaRPr lang="en-IN" sz="1600" b="0" dirty="0"/>
                    </a:p>
                  </a:txBody>
                  <a:tcPr anchor="ctr"/>
                </a:tc>
                <a:tc>
                  <a:txBody>
                    <a:bodyPr/>
                    <a:lstStyle/>
                    <a:p>
                      <a:pPr algn="ctr"/>
                      <a:r>
                        <a:rPr lang="en-US" sz="1600" b="0" dirty="0"/>
                        <a:t>Author and Year</a:t>
                      </a:r>
                      <a:endParaRPr lang="en-IN" sz="1600" b="0" dirty="0"/>
                    </a:p>
                  </a:txBody>
                  <a:tcPr anchor="ctr"/>
                </a:tc>
                <a:tc>
                  <a:txBody>
                    <a:bodyPr/>
                    <a:lstStyle/>
                    <a:p>
                      <a:pPr algn="ctr"/>
                      <a:r>
                        <a:rPr lang="en-US" sz="1600" b="0" dirty="0"/>
                        <a:t>Journal</a:t>
                      </a:r>
                      <a:endParaRPr lang="en-IN" sz="1600" b="0" dirty="0"/>
                    </a:p>
                  </a:txBody>
                  <a:tcPr anchor="ctr"/>
                </a:tc>
                <a:tc>
                  <a:txBody>
                    <a:bodyPr/>
                    <a:lstStyle/>
                    <a:p>
                      <a:pPr algn="ctr"/>
                      <a:r>
                        <a:rPr lang="en-US" sz="1600" b="0" dirty="0"/>
                        <a:t>Description</a:t>
                      </a:r>
                      <a:endParaRPr lang="en-IN" sz="1600" b="0" dirty="0"/>
                    </a:p>
                  </a:txBody>
                  <a:tcPr anchor="ctr"/>
                </a:tc>
                <a:tc>
                  <a:txBody>
                    <a:bodyPr/>
                    <a:lstStyle/>
                    <a:p>
                      <a:pPr algn="ctr"/>
                      <a:r>
                        <a:rPr lang="en-US" sz="1600" b="0" dirty="0"/>
                        <a:t>Insights</a:t>
                      </a:r>
                      <a:endParaRPr lang="en-IN" sz="1600" b="0" dirty="0"/>
                    </a:p>
                  </a:txBody>
                  <a:tcPr anchor="ctr"/>
                </a:tc>
                <a:extLst>
                  <a:ext uri="{0D108BD9-81ED-4DB2-BD59-A6C34878D82A}">
                    <a16:rowId xmlns:a16="http://schemas.microsoft.com/office/drawing/2014/main" xmlns="" val="2904808520"/>
                  </a:ext>
                </a:extLst>
              </a:tr>
              <a:tr h="429846">
                <a:tc>
                  <a:txBody>
                    <a:bodyPr/>
                    <a:lstStyle/>
                    <a:p>
                      <a:pPr algn="ctr"/>
                      <a:r>
                        <a:rPr lang="en-IN" sz="1800" b="0" dirty="0" smtClean="0">
                          <a:latin typeface="+mn-lt"/>
                        </a:rPr>
                        <a:t>1</a:t>
                      </a:r>
                      <a:endParaRPr lang="en-IN" sz="1800" b="0" dirty="0">
                        <a:latin typeface="+mn-lt"/>
                      </a:endParaRPr>
                    </a:p>
                  </a:txBody>
                  <a:tcPr anchor="ctr">
                    <a:solidFill>
                      <a:schemeClr val="accent1">
                        <a:lumMod val="20000"/>
                        <a:lumOff val="80000"/>
                      </a:schemeClr>
                    </a:solidFill>
                  </a:tcPr>
                </a:tc>
                <a:tc>
                  <a:txBody>
                    <a:bodyPr/>
                    <a:lstStyle/>
                    <a:p>
                      <a:pPr algn="l"/>
                      <a:r>
                        <a:rPr lang="en-US" sz="1400" b="0" dirty="0" smtClean="0">
                          <a:latin typeface="+mn-lt"/>
                        </a:rPr>
                        <a:t>The Effect of Using Technical and Fundamental Analysis</a:t>
                      </a:r>
                      <a:endParaRPr lang="en-IN" sz="1400" b="0" dirty="0">
                        <a:latin typeface="+mn-lt"/>
                      </a:endParaRPr>
                    </a:p>
                  </a:txBody>
                  <a:tcPr anchor="ct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400" b="0" i="0" u="none" strike="noStrike" kern="1200" cap="none" spc="0" normalizeH="0" baseline="0" noProof="0" dirty="0" smtClean="0">
                          <a:ln>
                            <a:noFill/>
                          </a:ln>
                          <a:solidFill>
                            <a:srgbClr val="4A4C55"/>
                          </a:solidFill>
                          <a:effectLst/>
                          <a:uLnTx/>
                          <a:uFillTx/>
                          <a:latin typeface="+mn-lt"/>
                          <a:ea typeface="+mn-ea"/>
                          <a:cs typeface="+mn-cs"/>
                        </a:rPr>
                        <a:t>B.</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400" b="0" i="0" u="none" strike="noStrike" kern="1200" cap="none" spc="0" normalizeH="0" baseline="0" noProof="0" dirty="0" smtClean="0">
                          <a:ln>
                            <a:noFill/>
                          </a:ln>
                          <a:solidFill>
                            <a:srgbClr val="4A4C55"/>
                          </a:solidFill>
                          <a:effectLst/>
                          <a:uLnTx/>
                          <a:uFillTx/>
                          <a:latin typeface="+mn-lt"/>
                          <a:ea typeface="+mn-ea"/>
                          <a:cs typeface="+mn-cs"/>
                        </a:rPr>
                        <a:t>Elbialy, 2019</a:t>
                      </a:r>
                      <a:endParaRPr kumimoji="0" lang="en-IN" sz="1400" b="0" i="0" u="none" strike="noStrike" kern="1200" cap="none" spc="0" normalizeH="0" baseline="0" noProof="0" dirty="0">
                        <a:ln>
                          <a:noFill/>
                        </a:ln>
                        <a:solidFill>
                          <a:srgbClr val="4A4C55"/>
                        </a:solidFill>
                        <a:effectLst/>
                        <a:uLnTx/>
                        <a:uFillTx/>
                        <a:latin typeface="+mn-lt"/>
                        <a:ea typeface="+mn-ea"/>
                        <a:cs typeface="+mn-cs"/>
                      </a:endParaRPr>
                    </a:p>
                  </a:txBody>
                  <a:tcPr anchor="ct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latin typeface="+mn-lt"/>
                        </a:rPr>
                        <a:t>International Journal of Applied Engineering Research</a:t>
                      </a:r>
                      <a:endParaRPr kumimoji="0" lang="en-IN" sz="1400" b="0" i="0" u="none" strike="noStrike" kern="1200" cap="none" spc="0" normalizeH="0" baseline="0" noProof="0" dirty="0">
                        <a:ln>
                          <a:noFill/>
                        </a:ln>
                        <a:solidFill>
                          <a:srgbClr val="4A4C55"/>
                        </a:solidFill>
                        <a:effectLst/>
                        <a:uLnTx/>
                        <a:uFillTx/>
                        <a:latin typeface="+mn-lt"/>
                        <a:ea typeface="+mn-ea"/>
                        <a:cs typeface="+mn-cs"/>
                      </a:endParaRPr>
                    </a:p>
                  </a:txBody>
                  <a:tcPr anchor="ct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latin typeface="+mn-lt"/>
                          <a:ea typeface="+mn-ea"/>
                          <a:cs typeface="+mn-cs"/>
                        </a:rPr>
                        <a:t>Fundamental analysis is being researched.</a:t>
                      </a:r>
                      <a:endParaRPr kumimoji="0" lang="en-IN" sz="1400" b="0" i="0" u="none" strike="noStrike" kern="1200" cap="none" spc="0" normalizeH="0" baseline="0" noProof="0" dirty="0">
                        <a:ln>
                          <a:noFill/>
                        </a:ln>
                        <a:solidFill>
                          <a:srgbClr val="4A4C55"/>
                        </a:solidFill>
                        <a:effectLst/>
                        <a:uLnTx/>
                        <a:uFillTx/>
                        <a:latin typeface="+mn-lt"/>
                        <a:ea typeface="+mn-ea"/>
                        <a:cs typeface="+mn-cs"/>
                      </a:endParaRPr>
                    </a:p>
                  </a:txBody>
                  <a:tcPr anchor="ct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latin typeface="+mn-lt"/>
                          <a:ea typeface="+mn-ea"/>
                          <a:cs typeface="+mn-cs"/>
                        </a:rPr>
                        <a:t>Fundamental analysis helps to identify stock quality .</a:t>
                      </a:r>
                      <a:endParaRPr kumimoji="0" lang="en-IN" sz="1400" b="0" i="0" u="none" strike="noStrike" kern="1200" cap="none" spc="0" normalizeH="0" baseline="0" noProof="0" dirty="0">
                        <a:ln>
                          <a:noFill/>
                        </a:ln>
                        <a:solidFill>
                          <a:srgbClr val="4A4C55"/>
                        </a:solidFill>
                        <a:effectLst/>
                        <a:uLnTx/>
                        <a:uFillTx/>
                        <a:latin typeface="+mn-lt"/>
                        <a:ea typeface="+mn-ea"/>
                        <a:cs typeface="+mn-cs"/>
                      </a:endParaRPr>
                    </a:p>
                  </a:txBody>
                  <a:tcPr anchor="ctr">
                    <a:solidFill>
                      <a:schemeClr val="accent1">
                        <a:lumMod val="20000"/>
                        <a:lumOff val="80000"/>
                      </a:schemeClr>
                    </a:solidFill>
                  </a:tcPr>
                </a:tc>
                <a:extLst>
                  <a:ext uri="{0D108BD9-81ED-4DB2-BD59-A6C34878D82A}">
                    <a16:rowId xmlns:a16="http://schemas.microsoft.com/office/drawing/2014/main" xmlns="" val="1863824432"/>
                  </a:ext>
                </a:extLst>
              </a:tr>
              <a:tr h="429846">
                <a:tc>
                  <a:txBody>
                    <a:bodyPr/>
                    <a:lstStyle/>
                    <a:p>
                      <a:pPr algn="ctr"/>
                      <a:r>
                        <a:rPr lang="en-IN" sz="1800" b="0" dirty="0" smtClean="0">
                          <a:latin typeface="+mn-lt"/>
                        </a:rPr>
                        <a:t>2</a:t>
                      </a:r>
                      <a:endParaRPr lang="en-IN" sz="1800" b="0" dirty="0">
                        <a:latin typeface="+mn-lt"/>
                      </a:endParaRPr>
                    </a:p>
                  </a:txBody>
                  <a:tcPr anchor="ct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smtClean="0">
                          <a:ln>
                            <a:noFill/>
                          </a:ln>
                          <a:solidFill>
                            <a:srgbClr val="4A4C55"/>
                          </a:solidFill>
                          <a:effectLst/>
                          <a:uLnTx/>
                          <a:uFillTx/>
                          <a:latin typeface="+mn-lt"/>
                          <a:ea typeface="+mn-ea"/>
                          <a:cs typeface="+mn-cs"/>
                        </a:rPr>
                        <a:t>Analysis and Evaluation of Technical Indicators for Prediction of Stock Market</a:t>
                      </a:r>
                      <a:endParaRPr kumimoji="0" lang="en-IN" sz="1400" b="0" i="0" u="none" strike="noStrike" kern="1200" cap="none" spc="0" normalizeH="0" baseline="0" noProof="0" dirty="0">
                        <a:ln>
                          <a:noFill/>
                        </a:ln>
                        <a:solidFill>
                          <a:srgbClr val="4A4C55"/>
                        </a:solidFill>
                        <a:effectLst/>
                        <a:uLnTx/>
                        <a:uFillTx/>
                        <a:latin typeface="+mn-lt"/>
                        <a:ea typeface="+mn-ea"/>
                        <a:cs typeface="+mn-cs"/>
                      </a:endParaRPr>
                    </a:p>
                  </a:txBody>
                  <a:tcPr anchor="ct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400" b="0" i="0" u="none" strike="noStrike" kern="1200" cap="none" spc="0" normalizeH="0" baseline="0" noProof="0" dirty="0" smtClean="0">
                          <a:ln>
                            <a:noFill/>
                          </a:ln>
                          <a:solidFill>
                            <a:srgbClr val="4A4C55"/>
                          </a:solidFill>
                          <a:effectLst/>
                          <a:uLnTx/>
                          <a:uFillTx/>
                          <a:latin typeface="+mn-lt"/>
                          <a:ea typeface="+mn-ea"/>
                          <a:cs typeface="+mn-cs"/>
                        </a:rPr>
                        <a:t>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400" b="0" i="0" u="none" strike="noStrike" kern="1200" cap="none" spc="0" normalizeH="0" baseline="0" noProof="0" dirty="0" smtClean="0">
                          <a:ln>
                            <a:noFill/>
                          </a:ln>
                          <a:solidFill>
                            <a:srgbClr val="4A4C55"/>
                          </a:solidFill>
                          <a:effectLst/>
                          <a:uLnTx/>
                          <a:uFillTx/>
                          <a:latin typeface="+mn-lt"/>
                          <a:ea typeface="+mn-ea"/>
                          <a:cs typeface="+mn-cs"/>
                        </a:rPr>
                        <a:t>Thanekar, Z.Shaikh, 2021</a:t>
                      </a:r>
                      <a:endParaRPr kumimoji="0" lang="en-IN" sz="1400" b="0" i="0" u="none" strike="noStrike" kern="1200" cap="none" spc="0" normalizeH="0" baseline="0" noProof="0" dirty="0">
                        <a:ln>
                          <a:noFill/>
                        </a:ln>
                        <a:solidFill>
                          <a:srgbClr val="4A4C55"/>
                        </a:solidFill>
                        <a:effectLst/>
                        <a:uLnTx/>
                        <a:uFillTx/>
                        <a:latin typeface="+mn-lt"/>
                        <a:ea typeface="+mn-ea"/>
                        <a:cs typeface="+mn-cs"/>
                      </a:endParaRPr>
                    </a:p>
                  </a:txBody>
                  <a:tcPr anchor="ct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t>International Journal of Engineering Research &amp; Technology (IJERT)</a:t>
                      </a:r>
                      <a:endParaRPr kumimoji="0" lang="en-IN" sz="1400" b="0" i="0" u="none" strike="noStrike" kern="1200" cap="none" spc="0" normalizeH="0" baseline="0" noProof="0" dirty="0">
                        <a:ln>
                          <a:noFill/>
                        </a:ln>
                        <a:solidFill>
                          <a:srgbClr val="4A4C55"/>
                        </a:solidFill>
                        <a:effectLst/>
                        <a:uLnTx/>
                        <a:uFillTx/>
                        <a:latin typeface="+mn-lt"/>
                        <a:ea typeface="+mn-ea"/>
                        <a:cs typeface="+mn-cs"/>
                      </a:endParaRPr>
                    </a:p>
                  </a:txBody>
                  <a:tcPr anchor="ct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latin typeface="+mn-lt"/>
                          <a:ea typeface="+mn-ea"/>
                          <a:cs typeface="+mn-cs"/>
                        </a:rPr>
                        <a:t>Technical analysis is being researched.</a:t>
                      </a:r>
                      <a:endParaRPr kumimoji="0" lang="en-IN" sz="1400" b="0" i="0" u="none" strike="noStrike" kern="1200" cap="none" spc="0" normalizeH="0" baseline="0" noProof="0" dirty="0" smtClean="0">
                        <a:ln>
                          <a:noFill/>
                        </a:ln>
                        <a:solidFill>
                          <a:srgbClr val="4A4C55"/>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400" b="0" i="0" u="none" strike="noStrike" kern="1200" cap="none" spc="0" normalizeH="0" baseline="0" noProof="0" dirty="0">
                        <a:ln>
                          <a:noFill/>
                        </a:ln>
                        <a:solidFill>
                          <a:srgbClr val="4A4C55"/>
                        </a:solidFill>
                        <a:effectLst/>
                        <a:uLnTx/>
                        <a:uFillTx/>
                        <a:latin typeface="+mn-lt"/>
                        <a:ea typeface="+mn-ea"/>
                        <a:cs typeface="+mn-cs"/>
                      </a:endParaRPr>
                    </a:p>
                  </a:txBody>
                  <a:tcPr anchor="ct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smtClean="0">
                          <a:ln>
                            <a:noFill/>
                          </a:ln>
                          <a:solidFill>
                            <a:srgbClr val="4A4C55"/>
                          </a:solidFill>
                          <a:effectLst/>
                          <a:uLnTx/>
                          <a:uFillTx/>
                          <a:latin typeface="+mn-lt"/>
                          <a:ea typeface="+mn-ea"/>
                          <a:cs typeface="+mn-cs"/>
                        </a:rPr>
                        <a:t>Technical Analysis  examine volume and price action movements.</a:t>
                      </a:r>
                      <a:endParaRPr kumimoji="0" lang="en-IN" sz="1400" b="0" i="0" u="none" strike="noStrike" kern="1200" cap="none" spc="0" normalizeH="0" baseline="0" noProof="0" dirty="0">
                        <a:ln>
                          <a:noFill/>
                        </a:ln>
                        <a:solidFill>
                          <a:srgbClr val="4A4C55"/>
                        </a:solidFill>
                        <a:effectLst/>
                        <a:uLnTx/>
                        <a:uFillTx/>
                        <a:latin typeface="+mn-lt"/>
                        <a:ea typeface="+mn-ea"/>
                        <a:cs typeface="+mn-cs"/>
                      </a:endParaRPr>
                    </a:p>
                  </a:txBody>
                  <a:tcPr anchor="ctr">
                    <a:solidFill>
                      <a:schemeClr val="accent1">
                        <a:lumMod val="20000"/>
                        <a:lumOff val="80000"/>
                      </a:schemeClr>
                    </a:solidFill>
                  </a:tcPr>
                </a:tc>
                <a:extLst>
                  <a:ext uri="{0D108BD9-81ED-4DB2-BD59-A6C34878D82A}">
                    <a16:rowId xmlns:a16="http://schemas.microsoft.com/office/drawing/2014/main" xmlns="" val="780222234"/>
                  </a:ext>
                </a:extLst>
              </a:tr>
              <a:tr h="429846">
                <a:tc>
                  <a:txBody>
                    <a:bodyPr/>
                    <a:lstStyle/>
                    <a:p>
                      <a:pPr algn="ctr"/>
                      <a:r>
                        <a:rPr lang="en-IN" sz="1800" b="0" dirty="0" smtClean="0">
                          <a:latin typeface="+mn-lt"/>
                        </a:rPr>
                        <a:t>3</a:t>
                      </a:r>
                      <a:endParaRPr lang="en-IN" sz="1800" b="0" dirty="0">
                        <a:latin typeface="+mn-lt"/>
                      </a:endParaRPr>
                    </a:p>
                  </a:txBody>
                  <a:tcPr anchor="ct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t>machine learning models in algorithmic trading</a:t>
                      </a:r>
                      <a:endParaRPr kumimoji="0" lang="en-IN" sz="1400" b="0" i="0" u="none" strike="noStrike" kern="1200" cap="none" spc="0" normalizeH="0" baseline="0" noProof="0" dirty="0">
                        <a:ln>
                          <a:noFill/>
                        </a:ln>
                        <a:solidFill>
                          <a:srgbClr val="4A4C55"/>
                        </a:solidFill>
                        <a:effectLst/>
                        <a:uLnTx/>
                        <a:uFillTx/>
                        <a:latin typeface="+mn-lt"/>
                        <a:ea typeface="+mn-ea"/>
                        <a:cs typeface="+mn-cs"/>
                      </a:endParaRPr>
                    </a:p>
                  </a:txBody>
                  <a:tcPr anchor="ct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400" b="0" i="0" u="none" strike="noStrike" kern="1200" cap="none" spc="0" normalizeH="0" baseline="0" noProof="0" dirty="0" smtClean="0">
                          <a:ln>
                            <a:noFill/>
                          </a:ln>
                          <a:solidFill>
                            <a:srgbClr val="4A4C55"/>
                          </a:solidFill>
                          <a:effectLst/>
                          <a:uLnTx/>
                          <a:uFillTx/>
                          <a:latin typeface="+mn-lt"/>
                          <a:ea typeface="+mn-ea"/>
                          <a:cs typeface="+mn-cs"/>
                        </a:rPr>
                        <a:t>K.Hansen, 2020</a:t>
                      </a:r>
                      <a:endParaRPr kumimoji="0" lang="en-IN" sz="1400" b="0" i="0" u="none" strike="noStrike" kern="1200" cap="none" spc="0" normalizeH="0" baseline="0" noProof="0" dirty="0">
                        <a:ln>
                          <a:noFill/>
                        </a:ln>
                        <a:solidFill>
                          <a:srgbClr val="4A4C55"/>
                        </a:solidFill>
                        <a:effectLst/>
                        <a:uLnTx/>
                        <a:uFillTx/>
                        <a:latin typeface="+mn-lt"/>
                        <a:ea typeface="+mn-ea"/>
                        <a:cs typeface="+mn-cs"/>
                      </a:endParaRPr>
                    </a:p>
                  </a:txBody>
                  <a:tcPr anchor="ct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t>Big Data and Society</a:t>
                      </a:r>
                      <a:endParaRPr kumimoji="0" lang="en-IN" sz="1400" b="0" i="0" u="none" strike="noStrike" kern="1200" cap="none" spc="0" normalizeH="0" baseline="0" noProof="0" dirty="0">
                        <a:ln>
                          <a:noFill/>
                        </a:ln>
                        <a:solidFill>
                          <a:srgbClr val="4A4C55"/>
                        </a:solidFill>
                        <a:effectLst/>
                        <a:uLnTx/>
                        <a:uFillTx/>
                        <a:latin typeface="+mn-lt"/>
                        <a:ea typeface="+mn-ea"/>
                        <a:cs typeface="+mn-cs"/>
                      </a:endParaRPr>
                    </a:p>
                  </a:txBody>
                  <a:tcPr anchor="ct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latin typeface="+mn-lt"/>
                          <a:ea typeface="+mn-ea"/>
                          <a:cs typeface="+mn-cs"/>
                        </a:rPr>
                        <a:t>Algorithms improve traders’ ability to scan the market and seize opportunities most appropriately </a:t>
                      </a:r>
                      <a:endParaRPr kumimoji="0" lang="en-IN" sz="1400" b="0" i="0" u="none" strike="noStrike" kern="1200" cap="none" spc="0" normalizeH="0" baseline="0" noProof="0" dirty="0">
                        <a:ln>
                          <a:noFill/>
                        </a:ln>
                        <a:solidFill>
                          <a:srgbClr val="4A4C55"/>
                        </a:solidFill>
                        <a:effectLst/>
                        <a:uLnTx/>
                        <a:uFillTx/>
                        <a:latin typeface="+mn-lt"/>
                        <a:ea typeface="+mn-ea"/>
                        <a:cs typeface="+mn-cs"/>
                      </a:endParaRPr>
                    </a:p>
                  </a:txBody>
                  <a:tcPr anchor="ct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smtClean="0">
                          <a:ln>
                            <a:noFill/>
                          </a:ln>
                          <a:solidFill>
                            <a:srgbClr val="4A4C55"/>
                          </a:solidFill>
                          <a:effectLst/>
                          <a:uLnTx/>
                          <a:uFillTx/>
                          <a:latin typeface="+mn-lt"/>
                          <a:ea typeface="+mn-ea"/>
                          <a:cs typeface="+mn-cs"/>
                        </a:rPr>
                        <a:t>regulators have restrained algorithmic trading following accusations of market manipulations</a:t>
                      </a:r>
                      <a:endParaRPr kumimoji="0" lang="en-IN" sz="1400" b="0" i="0" u="none" strike="noStrike" kern="1200" cap="none" spc="0" normalizeH="0" baseline="0" noProof="0" dirty="0">
                        <a:ln>
                          <a:noFill/>
                        </a:ln>
                        <a:solidFill>
                          <a:srgbClr val="4A4C55"/>
                        </a:solidFill>
                        <a:effectLst/>
                        <a:uLnTx/>
                        <a:uFillTx/>
                        <a:latin typeface="+mn-lt"/>
                        <a:ea typeface="+mn-ea"/>
                        <a:cs typeface="+mn-cs"/>
                      </a:endParaRPr>
                    </a:p>
                  </a:txBody>
                  <a:tcPr anchor="ctr">
                    <a:solidFill>
                      <a:schemeClr val="accent1">
                        <a:lumMod val="20000"/>
                        <a:lumOff val="80000"/>
                      </a:schemeClr>
                    </a:solidFill>
                  </a:tcPr>
                </a:tc>
                <a:extLst>
                  <a:ext uri="{0D108BD9-81ED-4DB2-BD59-A6C34878D82A}">
                    <a16:rowId xmlns:a16="http://schemas.microsoft.com/office/drawing/2014/main" xmlns="" val="907972517"/>
                  </a:ext>
                </a:extLst>
              </a:tr>
              <a:tr h="429846">
                <a:tc>
                  <a:txBody>
                    <a:bodyPr/>
                    <a:lstStyle/>
                    <a:p>
                      <a:pPr algn="ctr"/>
                      <a:r>
                        <a:rPr lang="en-IN" sz="1800" b="0" dirty="0" smtClean="0">
                          <a:latin typeface="+mn-lt"/>
                        </a:rPr>
                        <a:t>4</a:t>
                      </a:r>
                      <a:endParaRPr lang="en-IN" sz="1800" b="0" dirty="0">
                        <a:latin typeface="+mn-lt"/>
                      </a:endParaRPr>
                    </a:p>
                  </a:txBody>
                  <a:tcPr anchor="ct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smtClean="0">
                          <a:ln>
                            <a:noFill/>
                          </a:ln>
                          <a:solidFill>
                            <a:srgbClr val="4A4C55"/>
                          </a:solidFill>
                          <a:effectLst/>
                          <a:uLnTx/>
                          <a:uFillTx/>
                          <a:latin typeface="+mn-lt"/>
                          <a:ea typeface="+mn-ea"/>
                          <a:cs typeface="+mn-cs"/>
                        </a:rPr>
                        <a:t>Forecasting stock market prices : A machine learning approach</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smtClean="0">
                        <a:ln>
                          <a:noFill/>
                        </a:ln>
                        <a:solidFill>
                          <a:srgbClr val="4A4C55"/>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400" b="0" i="0" u="none" strike="noStrike" kern="1200" cap="none" spc="0" normalizeH="0" baseline="0" noProof="0" dirty="0">
                        <a:ln>
                          <a:noFill/>
                        </a:ln>
                        <a:solidFill>
                          <a:srgbClr val="4A4C55"/>
                        </a:solidFill>
                        <a:effectLst/>
                        <a:uLnTx/>
                        <a:uFillTx/>
                        <a:latin typeface="+mn-lt"/>
                        <a:ea typeface="+mn-ea"/>
                        <a:cs typeface="+mn-cs"/>
                      </a:endParaRPr>
                    </a:p>
                  </a:txBody>
                  <a:tcPr anchor="ct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400" b="0" i="0" u="none" strike="noStrike" kern="1200" cap="none" spc="0" normalizeH="0" baseline="0" noProof="0" dirty="0" smtClean="0">
                          <a:ln>
                            <a:noFill/>
                          </a:ln>
                          <a:solidFill>
                            <a:srgbClr val="4A4C55"/>
                          </a:solidFill>
                          <a:effectLst/>
                          <a:uLnTx/>
                          <a:uFillTx/>
                          <a:latin typeface="+mn-lt"/>
                          <a:ea typeface="+mn-ea"/>
                          <a:cs typeface="+mn-cs"/>
                        </a:rPr>
                        <a:t>A.Alhomadi, 2021</a:t>
                      </a:r>
                      <a:endParaRPr kumimoji="0" lang="en-IN" sz="1400" b="0" i="0" u="none" strike="noStrike" kern="1200" cap="none" spc="0" normalizeH="0" baseline="0" noProof="0" dirty="0">
                        <a:ln>
                          <a:noFill/>
                        </a:ln>
                        <a:solidFill>
                          <a:srgbClr val="4A4C55"/>
                        </a:solidFill>
                        <a:effectLst/>
                        <a:uLnTx/>
                        <a:uFillTx/>
                        <a:latin typeface="+mn-lt"/>
                        <a:ea typeface="+mn-ea"/>
                        <a:cs typeface="+mn-cs"/>
                      </a:endParaRPr>
                    </a:p>
                  </a:txBody>
                  <a:tcPr anchor="ct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t>Digital Commons</a:t>
                      </a:r>
                      <a:endParaRPr kumimoji="0" lang="en-IN" sz="1400" b="0" i="0" u="none" strike="noStrike" kern="1200" cap="none" spc="0" normalizeH="0" baseline="0" noProof="0" dirty="0">
                        <a:ln>
                          <a:noFill/>
                        </a:ln>
                        <a:solidFill>
                          <a:srgbClr val="4A4C55"/>
                        </a:solidFill>
                        <a:effectLst/>
                        <a:uLnTx/>
                        <a:uFillTx/>
                        <a:latin typeface="+mn-lt"/>
                        <a:ea typeface="+mn-ea"/>
                        <a:cs typeface="+mn-cs"/>
                      </a:endParaRPr>
                    </a:p>
                  </a:txBody>
                  <a:tcPr anchor="ct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smtClean="0">
                          <a:ln>
                            <a:noFill/>
                          </a:ln>
                          <a:solidFill>
                            <a:srgbClr val="4A4C55"/>
                          </a:solidFill>
                          <a:effectLst/>
                          <a:uLnTx/>
                          <a:uFillTx/>
                          <a:latin typeface="+mn-lt"/>
                          <a:ea typeface="+mn-ea"/>
                          <a:cs typeface="+mn-cs"/>
                        </a:rPr>
                        <a:t>Machine learning algorithms are researched.</a:t>
                      </a:r>
                      <a:endParaRPr kumimoji="0" lang="en-IN" sz="1400" b="0" i="0" u="none" strike="noStrike" kern="1200" cap="none" spc="0" normalizeH="0" baseline="0" noProof="0" dirty="0">
                        <a:ln>
                          <a:noFill/>
                        </a:ln>
                        <a:solidFill>
                          <a:srgbClr val="4A4C55"/>
                        </a:solidFill>
                        <a:effectLst/>
                        <a:uLnTx/>
                        <a:uFillTx/>
                        <a:latin typeface="+mn-lt"/>
                        <a:ea typeface="+mn-ea"/>
                        <a:cs typeface="+mn-cs"/>
                      </a:endParaRPr>
                    </a:p>
                  </a:txBody>
                  <a:tcPr anchor="ct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smtClean="0">
                          <a:ln>
                            <a:noFill/>
                          </a:ln>
                          <a:solidFill>
                            <a:srgbClr val="4A4C55"/>
                          </a:solidFill>
                          <a:effectLst/>
                          <a:uLnTx/>
                          <a:uFillTx/>
                          <a:latin typeface="+mn-lt"/>
                          <a:ea typeface="+mn-ea"/>
                          <a:cs typeface="+mn-cs"/>
                        </a:rPr>
                        <a:t>Both supervised and unsupervised machine learning techniques create predictions with satisfactory accuracy </a:t>
                      </a:r>
                      <a:endParaRPr kumimoji="0" lang="en-IN" sz="1400" b="0" i="0" u="none" strike="noStrike" kern="1200" cap="none" spc="0" normalizeH="0" baseline="0" noProof="0" dirty="0">
                        <a:ln>
                          <a:noFill/>
                        </a:ln>
                        <a:solidFill>
                          <a:srgbClr val="4A4C55"/>
                        </a:solidFill>
                        <a:effectLst/>
                        <a:uLnTx/>
                        <a:uFillTx/>
                        <a:latin typeface="+mn-lt"/>
                        <a:ea typeface="+mn-ea"/>
                        <a:cs typeface="+mn-cs"/>
                      </a:endParaRPr>
                    </a:p>
                  </a:txBody>
                  <a:tcPr anchor="ctr">
                    <a:solidFill>
                      <a:schemeClr val="accent1">
                        <a:lumMod val="20000"/>
                        <a:lumOff val="80000"/>
                      </a:schemeClr>
                    </a:solidFill>
                  </a:tcPr>
                </a:tc>
                <a:extLst>
                  <a:ext uri="{0D108BD9-81ED-4DB2-BD59-A6C34878D82A}">
                    <a16:rowId xmlns:a16="http://schemas.microsoft.com/office/drawing/2014/main" xmlns="" val="3425716738"/>
                  </a:ext>
                </a:extLst>
              </a:tr>
            </a:tbl>
          </a:graphicData>
        </a:graphic>
      </p:graphicFrame>
      <p:sp>
        <p:nvSpPr>
          <p:cNvPr id="103" name="TextBox 102">
            <a:extLst>
              <a:ext uri="{FF2B5EF4-FFF2-40B4-BE49-F238E27FC236}">
                <a16:creationId xmlns:a16="http://schemas.microsoft.com/office/drawing/2014/main" xmlns="" id="{F0297674-6DC3-F4CA-E170-1EF15DB87873}"/>
              </a:ext>
            </a:extLst>
          </p:cNvPr>
          <p:cNvSpPr txBox="1"/>
          <p:nvPr/>
        </p:nvSpPr>
        <p:spPr>
          <a:xfrm>
            <a:off x="228600" y="990600"/>
            <a:ext cx="11734800" cy="361637"/>
          </a:xfrm>
          <a:prstGeom prst="rect">
            <a:avLst/>
          </a:prstGeom>
          <a:solidFill>
            <a:schemeClr val="accent1">
              <a:lumMod val="20000"/>
              <a:lumOff val="80000"/>
            </a:schemeClr>
          </a:solidFill>
        </p:spPr>
        <p:txBody>
          <a:bodyPr wrap="square" rtlCol="0">
            <a:spAutoFit/>
          </a:bodyPr>
          <a:lstStyle/>
          <a:p>
            <a:pPr>
              <a:lnSpc>
                <a:spcPts val="2100"/>
              </a:lnSpc>
            </a:pPr>
            <a:r>
              <a:rPr lang="en-US" dirty="0" smtClean="0">
                <a:solidFill>
                  <a:srgbClr val="4A4C55"/>
                </a:solidFill>
                <a:latin typeface="+mj-lt"/>
              </a:rPr>
              <a:t>28 Research articles were reviewed for capstone 2.some of the important papers are listed here.</a:t>
            </a:r>
            <a:endParaRPr lang="en-IN" i="0" dirty="0">
              <a:solidFill>
                <a:srgbClr val="4A4C55"/>
              </a:solidFill>
              <a:effectLst/>
              <a:latin typeface="+mj-lt"/>
            </a:endParaRPr>
          </a:p>
        </p:txBody>
      </p:sp>
    </p:spTree>
    <p:extLst>
      <p:ext uri="{BB962C8B-B14F-4D97-AF65-F5344CB8AC3E}">
        <p14:creationId xmlns:p14="http://schemas.microsoft.com/office/powerpoint/2010/main" xmlns="" val="170475391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xmlns="" id="{01F6FCBD-C8D0-5E48-C22C-23F0DC7D921B}"/>
              </a:ext>
            </a:extLst>
          </p:cNvPr>
          <p:cNvSpPr>
            <a:spLocks noGrp="1"/>
          </p:cNvSpPr>
          <p:nvPr>
            <p:ph type="title"/>
          </p:nvPr>
        </p:nvSpPr>
        <p:spPr/>
        <p:txBody>
          <a:bodyPr>
            <a:normAutofit/>
          </a:bodyPr>
          <a:lstStyle/>
          <a:p>
            <a:r>
              <a:rPr lang="en-IN" dirty="0" smtClean="0"/>
              <a:t>Literature Review </a:t>
            </a:r>
            <a:endParaRPr lang="en-IN" dirty="0">
              <a:solidFill>
                <a:srgbClr val="4A4C55"/>
              </a:solidFill>
            </a:endParaRPr>
          </a:p>
        </p:txBody>
      </p:sp>
      <p:sp>
        <p:nvSpPr>
          <p:cNvPr id="5" name="Slide Number Placeholder 4">
            <a:extLst>
              <a:ext uri="{FF2B5EF4-FFF2-40B4-BE49-F238E27FC236}">
                <a16:creationId xmlns:a16="http://schemas.microsoft.com/office/drawing/2014/main" xmlns="" id="{F2BA1A93-D29A-1B8F-71EB-775FB1F13635}"/>
              </a:ext>
            </a:extLst>
          </p:cNvPr>
          <p:cNvSpPr>
            <a:spLocks noGrp="1"/>
          </p:cNvSpPr>
          <p:nvPr>
            <p:ph type="sldNum" sz="quarter" idx="4294967295"/>
          </p:nvPr>
        </p:nvSpPr>
        <p:spPr>
          <a:xfrm>
            <a:off x="11329152" y="6007734"/>
            <a:ext cx="596293" cy="617219"/>
          </a:xfrm>
          <a:prstGeom prst="rect">
            <a:avLst/>
          </a:prstGeom>
        </p:spPr>
        <p:txBody>
          <a:bodyPr/>
          <a:lstStyle/>
          <a:p>
            <a:fld id="{F728AED9-0C48-4188-A606-9E40331E64BB}" type="slidenum">
              <a:rPr lang="en-US" smtClean="0"/>
              <a:pPr/>
              <a:t>4</a:t>
            </a:fld>
            <a:endParaRPr lang="en-US" dirty="0"/>
          </a:p>
        </p:txBody>
      </p:sp>
      <p:sp>
        <p:nvSpPr>
          <p:cNvPr id="6" name="Date Placeholder 5">
            <a:extLst>
              <a:ext uri="{FF2B5EF4-FFF2-40B4-BE49-F238E27FC236}">
                <a16:creationId xmlns:a16="http://schemas.microsoft.com/office/drawing/2014/main" xmlns="" id="{0B994AFF-40DC-DA1F-D2A9-D00AF2138E44}"/>
              </a:ext>
            </a:extLst>
          </p:cNvPr>
          <p:cNvSpPr>
            <a:spLocks noGrp="1"/>
          </p:cNvSpPr>
          <p:nvPr>
            <p:ph type="dt" sz="half" idx="4294967295"/>
          </p:nvPr>
        </p:nvSpPr>
        <p:spPr>
          <a:xfrm>
            <a:off x="396240" y="6248400"/>
            <a:ext cx="4495800" cy="365125"/>
          </a:xfrm>
          <a:prstGeom prst="rect">
            <a:avLst/>
          </a:prstGeom>
        </p:spPr>
        <p:txBody>
          <a:bodyPr/>
          <a:lstStyle/>
          <a:p>
            <a:r>
              <a:rPr lang="en-IN" sz="1400" dirty="0">
                <a:solidFill>
                  <a:srgbClr val="4A4C55"/>
                </a:solidFill>
              </a:rPr>
              <a:t>REVA Academy for Corporate Excellence - RACE</a:t>
            </a:r>
          </a:p>
          <a:p>
            <a:fld id="{C7974F32-3484-4C1B-AB12-7376A663A64E}" type="datetime1">
              <a:rPr lang="en-US" smtClean="0">
                <a:solidFill>
                  <a:srgbClr val="4A4C55"/>
                </a:solidFill>
              </a:rPr>
              <a:pPr/>
              <a:t>3/24/2023</a:t>
            </a:fld>
            <a:endParaRPr lang="en-US" dirty="0">
              <a:solidFill>
                <a:srgbClr val="4A4C55"/>
              </a:solidFill>
            </a:endParaRPr>
          </a:p>
        </p:txBody>
      </p:sp>
      <p:sp>
        <p:nvSpPr>
          <p:cNvPr id="9" name="Rectangle 8"/>
          <p:cNvSpPr/>
          <p:nvPr/>
        </p:nvSpPr>
        <p:spPr>
          <a:xfrm>
            <a:off x="533400" y="1295400"/>
            <a:ext cx="11049000" cy="4247317"/>
          </a:xfrm>
          <a:prstGeom prst="rect">
            <a:avLst/>
          </a:prstGeom>
          <a:solidFill>
            <a:schemeClr val="accent1">
              <a:lumMod val="20000"/>
              <a:lumOff val="80000"/>
            </a:schemeClr>
          </a:solidFill>
        </p:spPr>
        <p:txBody>
          <a:bodyPr wrap="square">
            <a:spAutoFit/>
          </a:bodyPr>
          <a:lstStyle/>
          <a:p>
            <a:pPr>
              <a:buFont typeface="Arial" pitchFamily="34" charset="0"/>
              <a:buChar char="•"/>
            </a:pPr>
            <a:endParaRPr lang="en-US" dirty="0" smtClean="0"/>
          </a:p>
          <a:p>
            <a:r>
              <a:rPr lang="en-US" b="1" dirty="0" smtClean="0"/>
              <a:t>Research Gaps observed:</a:t>
            </a:r>
          </a:p>
          <a:p>
            <a:endParaRPr lang="en-US" dirty="0" smtClean="0"/>
          </a:p>
          <a:p>
            <a:endParaRPr lang="en-US" dirty="0" smtClean="0"/>
          </a:p>
          <a:p>
            <a:pPr>
              <a:buFont typeface="Arial" pitchFamily="34" charset="0"/>
              <a:buChar char="•"/>
            </a:pPr>
            <a:r>
              <a:rPr lang="en-US" dirty="0" smtClean="0"/>
              <a:t>Feature expansion and elimination techniques were rarely done.</a:t>
            </a:r>
          </a:p>
          <a:p>
            <a:pPr>
              <a:buFont typeface="Arial" pitchFamily="34" charset="0"/>
              <a:buChar char="•"/>
            </a:pPr>
            <a:endParaRPr lang="en-US" dirty="0" smtClean="0"/>
          </a:p>
          <a:p>
            <a:pPr>
              <a:buFont typeface="Arial" pitchFamily="34" charset="0"/>
              <a:buChar char="•"/>
            </a:pPr>
            <a:endParaRPr lang="en-US" dirty="0" smtClean="0"/>
          </a:p>
          <a:p>
            <a:endParaRPr lang="en-US" dirty="0" smtClean="0"/>
          </a:p>
          <a:p>
            <a:pPr>
              <a:buFont typeface="Arial" pitchFamily="34" charset="0"/>
              <a:buChar char="•"/>
            </a:pPr>
            <a:r>
              <a:rPr lang="en-US" dirty="0" smtClean="0"/>
              <a:t>Hyper parameter tuning to optimize modelling accuracy were missing..</a:t>
            </a:r>
          </a:p>
          <a:p>
            <a:endParaRPr lang="en-US" dirty="0" smtClean="0"/>
          </a:p>
          <a:p>
            <a:endParaRPr lang="en-US" dirty="0" smtClean="0"/>
          </a:p>
          <a:p>
            <a:endParaRPr lang="en-US" dirty="0" smtClean="0"/>
          </a:p>
          <a:p>
            <a:pPr>
              <a:buFont typeface="Arial" pitchFamily="34" charset="0"/>
              <a:buChar char="•"/>
            </a:pPr>
            <a:r>
              <a:rPr lang="en-US" dirty="0" smtClean="0"/>
              <a:t>Regression based prediction models are getting mostly researched but direction based analysis were rarely available.</a:t>
            </a:r>
          </a:p>
          <a:p>
            <a:pPr>
              <a:buFont typeface="Arial" pitchFamily="34" charset="0"/>
              <a:buChar char="•"/>
            </a:pPr>
            <a:endParaRPr lang="en-US" dirty="0" smtClean="0"/>
          </a:p>
        </p:txBody>
      </p:sp>
    </p:spTree>
    <p:extLst>
      <p:ext uri="{BB962C8B-B14F-4D97-AF65-F5344CB8AC3E}">
        <p14:creationId xmlns:p14="http://schemas.microsoft.com/office/powerpoint/2010/main" xmlns="" val="40760468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xmlns="" id="{01F6FCBD-C8D0-5E48-C22C-23F0DC7D921B}"/>
              </a:ext>
            </a:extLst>
          </p:cNvPr>
          <p:cNvSpPr>
            <a:spLocks noGrp="1"/>
          </p:cNvSpPr>
          <p:nvPr>
            <p:ph type="title"/>
          </p:nvPr>
        </p:nvSpPr>
        <p:spPr/>
        <p:txBody>
          <a:bodyPr>
            <a:normAutofit/>
          </a:bodyPr>
          <a:lstStyle/>
          <a:p>
            <a:r>
              <a:rPr lang="en-IN" dirty="0">
                <a:solidFill>
                  <a:srgbClr val="4A4C55"/>
                </a:solidFill>
              </a:rPr>
              <a:t>Problem Statement</a:t>
            </a:r>
          </a:p>
        </p:txBody>
      </p:sp>
      <p:sp>
        <p:nvSpPr>
          <p:cNvPr id="5" name="Slide Number Placeholder 4">
            <a:extLst>
              <a:ext uri="{FF2B5EF4-FFF2-40B4-BE49-F238E27FC236}">
                <a16:creationId xmlns:a16="http://schemas.microsoft.com/office/drawing/2014/main" xmlns="" id="{F2BA1A93-D29A-1B8F-71EB-775FB1F13635}"/>
              </a:ext>
            </a:extLst>
          </p:cNvPr>
          <p:cNvSpPr>
            <a:spLocks noGrp="1"/>
          </p:cNvSpPr>
          <p:nvPr>
            <p:ph type="sldNum" sz="quarter" idx="4294967295"/>
          </p:nvPr>
        </p:nvSpPr>
        <p:spPr>
          <a:xfrm>
            <a:off x="11329152" y="6007734"/>
            <a:ext cx="596293" cy="617219"/>
          </a:xfrm>
          <a:prstGeom prst="rect">
            <a:avLst/>
          </a:prstGeom>
        </p:spPr>
        <p:txBody>
          <a:bodyPr/>
          <a:lstStyle/>
          <a:p>
            <a:fld id="{F728AED9-0C48-4188-A606-9E40331E64BB}" type="slidenum">
              <a:rPr lang="en-US" smtClean="0"/>
              <a:pPr/>
              <a:t>5</a:t>
            </a:fld>
            <a:endParaRPr lang="en-US" dirty="0"/>
          </a:p>
        </p:txBody>
      </p:sp>
      <p:sp>
        <p:nvSpPr>
          <p:cNvPr id="6" name="Date Placeholder 5">
            <a:extLst>
              <a:ext uri="{FF2B5EF4-FFF2-40B4-BE49-F238E27FC236}">
                <a16:creationId xmlns:a16="http://schemas.microsoft.com/office/drawing/2014/main" xmlns="" id="{0B994AFF-40DC-DA1F-D2A9-D00AF2138E44}"/>
              </a:ext>
            </a:extLst>
          </p:cNvPr>
          <p:cNvSpPr>
            <a:spLocks noGrp="1"/>
          </p:cNvSpPr>
          <p:nvPr>
            <p:ph type="dt" sz="half" idx="4294967295"/>
          </p:nvPr>
        </p:nvSpPr>
        <p:spPr>
          <a:xfrm>
            <a:off x="396240" y="6248400"/>
            <a:ext cx="4495800" cy="365125"/>
          </a:xfrm>
          <a:prstGeom prst="rect">
            <a:avLst/>
          </a:prstGeom>
        </p:spPr>
        <p:txBody>
          <a:bodyPr/>
          <a:lstStyle/>
          <a:p>
            <a:r>
              <a:rPr lang="en-IN" sz="1400" dirty="0">
                <a:solidFill>
                  <a:srgbClr val="4A4C55"/>
                </a:solidFill>
              </a:rPr>
              <a:t>REVA Academy for Corporate Excellence - RACE</a:t>
            </a:r>
          </a:p>
          <a:p>
            <a:fld id="{C7974F32-3484-4C1B-AB12-7376A663A64E}" type="datetime1">
              <a:rPr lang="en-US" smtClean="0">
                <a:solidFill>
                  <a:srgbClr val="4A4C55"/>
                </a:solidFill>
              </a:rPr>
              <a:pPr/>
              <a:t>3/24/2023</a:t>
            </a:fld>
            <a:endParaRPr lang="en-US" dirty="0">
              <a:solidFill>
                <a:srgbClr val="4A4C55"/>
              </a:solidFill>
            </a:endParaRPr>
          </a:p>
        </p:txBody>
      </p:sp>
      <p:sp>
        <p:nvSpPr>
          <p:cNvPr id="9" name="Rectangle 8"/>
          <p:cNvSpPr/>
          <p:nvPr/>
        </p:nvSpPr>
        <p:spPr>
          <a:xfrm>
            <a:off x="422366" y="1441268"/>
            <a:ext cx="10820400" cy="4524315"/>
          </a:xfrm>
          <a:prstGeom prst="rect">
            <a:avLst/>
          </a:prstGeom>
          <a:solidFill>
            <a:schemeClr val="accent1">
              <a:lumMod val="20000"/>
              <a:lumOff val="80000"/>
            </a:schemeClr>
          </a:solidFill>
        </p:spPr>
        <p:txBody>
          <a:bodyPr wrap="square">
            <a:spAutoFit/>
          </a:bodyPr>
          <a:lstStyle/>
          <a:p>
            <a:endParaRPr lang="en-US" dirty="0" smtClean="0"/>
          </a:p>
          <a:p>
            <a:endParaRPr lang="en-US" dirty="0" smtClean="0"/>
          </a:p>
          <a:p>
            <a:endParaRPr lang="en-US" dirty="0" smtClean="0"/>
          </a:p>
          <a:p>
            <a:r>
              <a:rPr lang="en-US" dirty="0" smtClean="0"/>
              <a:t>Plenty of algorithms that detect the exact closing price of any stock but will not analyze direction</a:t>
            </a:r>
          </a:p>
          <a:p>
            <a:endParaRPr lang="en-US" dirty="0" smtClean="0"/>
          </a:p>
          <a:p>
            <a:r>
              <a:rPr lang="en-US" dirty="0" smtClean="0"/>
              <a:t>of the stock movements.</a:t>
            </a:r>
          </a:p>
          <a:p>
            <a:endParaRPr lang="en-US" dirty="0" smtClean="0"/>
          </a:p>
          <a:p>
            <a:endParaRPr lang="en-US" dirty="0" smtClean="0"/>
          </a:p>
          <a:p>
            <a:endParaRPr lang="en-US" dirty="0" smtClean="0"/>
          </a:p>
          <a:p>
            <a:r>
              <a:rPr lang="en-US" dirty="0" smtClean="0"/>
              <a:t>Therefore, classification based Modelling algorithms is being applied for direction detection applying Unique Feature Engineering and different Modelling approaches.</a:t>
            </a:r>
          </a:p>
          <a:p>
            <a:endParaRPr lang="en-US" dirty="0" smtClean="0"/>
          </a:p>
          <a:p>
            <a:endParaRPr lang="en-US" dirty="0" smtClean="0"/>
          </a:p>
          <a:p>
            <a:endParaRPr lang="en-US" dirty="0" smtClean="0"/>
          </a:p>
          <a:p>
            <a:endParaRPr lang="en-US" dirty="0" smtClean="0"/>
          </a:p>
          <a:p>
            <a:endParaRPr lang="en-US" dirty="0" smtClean="0"/>
          </a:p>
        </p:txBody>
      </p:sp>
    </p:spTree>
    <p:extLst>
      <p:ext uri="{BB962C8B-B14F-4D97-AF65-F5344CB8AC3E}">
        <p14:creationId xmlns:p14="http://schemas.microsoft.com/office/powerpoint/2010/main" xmlns="" val="324992811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xmlns="" id="{01F6FCBD-C8D0-5E48-C22C-23F0DC7D921B}"/>
              </a:ext>
            </a:extLst>
          </p:cNvPr>
          <p:cNvSpPr>
            <a:spLocks noGrp="1"/>
          </p:cNvSpPr>
          <p:nvPr>
            <p:ph type="title"/>
          </p:nvPr>
        </p:nvSpPr>
        <p:spPr/>
        <p:txBody>
          <a:bodyPr>
            <a:normAutofit/>
          </a:bodyPr>
          <a:lstStyle/>
          <a:p>
            <a:r>
              <a:rPr lang="en-IN" dirty="0">
                <a:solidFill>
                  <a:srgbClr val="4A4C55"/>
                </a:solidFill>
              </a:rPr>
              <a:t>Project Objectives </a:t>
            </a:r>
          </a:p>
        </p:txBody>
      </p:sp>
      <p:sp>
        <p:nvSpPr>
          <p:cNvPr id="5" name="Slide Number Placeholder 4">
            <a:extLst>
              <a:ext uri="{FF2B5EF4-FFF2-40B4-BE49-F238E27FC236}">
                <a16:creationId xmlns:a16="http://schemas.microsoft.com/office/drawing/2014/main" xmlns="" id="{F2BA1A93-D29A-1B8F-71EB-775FB1F13635}"/>
              </a:ext>
            </a:extLst>
          </p:cNvPr>
          <p:cNvSpPr>
            <a:spLocks noGrp="1"/>
          </p:cNvSpPr>
          <p:nvPr>
            <p:ph type="sldNum" sz="quarter" idx="4294967295"/>
          </p:nvPr>
        </p:nvSpPr>
        <p:spPr>
          <a:xfrm>
            <a:off x="11329152" y="6007734"/>
            <a:ext cx="596293" cy="617219"/>
          </a:xfrm>
          <a:prstGeom prst="rect">
            <a:avLst/>
          </a:prstGeom>
        </p:spPr>
        <p:txBody>
          <a:bodyPr/>
          <a:lstStyle/>
          <a:p>
            <a:fld id="{F728AED9-0C48-4188-A606-9E40331E64BB}" type="slidenum">
              <a:rPr lang="en-US" smtClean="0"/>
              <a:pPr/>
              <a:t>6</a:t>
            </a:fld>
            <a:endParaRPr lang="en-US" dirty="0"/>
          </a:p>
        </p:txBody>
      </p:sp>
      <p:sp>
        <p:nvSpPr>
          <p:cNvPr id="6" name="Date Placeholder 5">
            <a:extLst>
              <a:ext uri="{FF2B5EF4-FFF2-40B4-BE49-F238E27FC236}">
                <a16:creationId xmlns:a16="http://schemas.microsoft.com/office/drawing/2014/main" xmlns="" id="{0B994AFF-40DC-DA1F-D2A9-D00AF2138E44}"/>
              </a:ext>
            </a:extLst>
          </p:cNvPr>
          <p:cNvSpPr>
            <a:spLocks noGrp="1"/>
          </p:cNvSpPr>
          <p:nvPr>
            <p:ph type="dt" sz="half" idx="4294967295"/>
          </p:nvPr>
        </p:nvSpPr>
        <p:spPr>
          <a:xfrm>
            <a:off x="396240" y="6248400"/>
            <a:ext cx="4495800" cy="365125"/>
          </a:xfrm>
          <a:prstGeom prst="rect">
            <a:avLst/>
          </a:prstGeom>
        </p:spPr>
        <p:txBody>
          <a:bodyPr/>
          <a:lstStyle/>
          <a:p>
            <a:r>
              <a:rPr lang="en-IN" sz="1400" dirty="0">
                <a:solidFill>
                  <a:srgbClr val="4A4C55"/>
                </a:solidFill>
              </a:rPr>
              <a:t>REVA Academy for Corporate Excellence - RACE</a:t>
            </a:r>
          </a:p>
          <a:p>
            <a:fld id="{C7974F32-3484-4C1B-AB12-7376A663A64E}" type="datetime1">
              <a:rPr lang="en-US" smtClean="0">
                <a:solidFill>
                  <a:srgbClr val="4A4C55"/>
                </a:solidFill>
              </a:rPr>
              <a:pPr/>
              <a:t>3/24/2023</a:t>
            </a:fld>
            <a:endParaRPr lang="en-US" dirty="0">
              <a:solidFill>
                <a:srgbClr val="4A4C55"/>
              </a:solidFill>
            </a:endParaRPr>
          </a:p>
        </p:txBody>
      </p:sp>
      <p:sp>
        <p:nvSpPr>
          <p:cNvPr id="3" name="TextBox 2">
            <a:extLst>
              <a:ext uri="{FF2B5EF4-FFF2-40B4-BE49-F238E27FC236}">
                <a16:creationId xmlns:a16="http://schemas.microsoft.com/office/drawing/2014/main" xmlns="" id="{F0E8CFF9-6413-D2EE-BB6F-8B56A4FC5C18}"/>
              </a:ext>
            </a:extLst>
          </p:cNvPr>
          <p:cNvSpPr txBox="1"/>
          <p:nvPr/>
        </p:nvSpPr>
        <p:spPr>
          <a:xfrm>
            <a:off x="910220" y="1828800"/>
            <a:ext cx="3280780" cy="1977464"/>
          </a:xfrm>
          <a:prstGeom prst="rect">
            <a:avLst/>
          </a:prstGeom>
          <a:solidFill>
            <a:schemeClr val="accent1">
              <a:lumMod val="20000"/>
              <a:lumOff val="80000"/>
            </a:schemeClr>
          </a:solidFill>
        </p:spPr>
        <p:txBody>
          <a:bodyPr wrap="square" rtlCol="0">
            <a:spAutoFit/>
          </a:bodyPr>
          <a:lstStyle/>
          <a:p>
            <a:pPr algn="just">
              <a:lnSpc>
                <a:spcPts val="2100"/>
              </a:lnSpc>
            </a:pPr>
            <a:r>
              <a:rPr lang="en-US" dirty="0" smtClean="0">
                <a:solidFill>
                  <a:srgbClr val="4A4C55"/>
                </a:solidFill>
                <a:latin typeface="+mj-lt"/>
              </a:rPr>
              <a:t>1.Explore the data and </a:t>
            </a:r>
          </a:p>
          <a:p>
            <a:pPr algn="just">
              <a:lnSpc>
                <a:spcPts val="2100"/>
              </a:lnSpc>
            </a:pPr>
            <a:endParaRPr lang="en-US" dirty="0" smtClean="0">
              <a:solidFill>
                <a:srgbClr val="4A4C55"/>
              </a:solidFill>
              <a:latin typeface="+mj-lt"/>
            </a:endParaRPr>
          </a:p>
          <a:p>
            <a:pPr algn="just">
              <a:lnSpc>
                <a:spcPts val="2100"/>
              </a:lnSpc>
            </a:pPr>
            <a:r>
              <a:rPr lang="en-US" dirty="0" smtClean="0">
                <a:solidFill>
                  <a:srgbClr val="4A4C55"/>
                </a:solidFill>
                <a:latin typeface="+mj-lt"/>
              </a:rPr>
              <a:t>prepare the data to make it</a:t>
            </a:r>
          </a:p>
          <a:p>
            <a:pPr algn="just">
              <a:lnSpc>
                <a:spcPts val="2100"/>
              </a:lnSpc>
            </a:pPr>
            <a:endParaRPr lang="en-US" dirty="0" smtClean="0">
              <a:solidFill>
                <a:srgbClr val="4A4C55"/>
              </a:solidFill>
              <a:latin typeface="+mj-lt"/>
            </a:endParaRPr>
          </a:p>
          <a:p>
            <a:pPr algn="just">
              <a:lnSpc>
                <a:spcPts val="2100"/>
              </a:lnSpc>
            </a:pPr>
            <a:r>
              <a:rPr lang="en-US" dirty="0" smtClean="0">
                <a:solidFill>
                  <a:srgbClr val="4A4C55"/>
                </a:solidFill>
                <a:latin typeface="+mj-lt"/>
              </a:rPr>
              <a:t>suitable to get utilized </a:t>
            </a:r>
          </a:p>
          <a:p>
            <a:pPr algn="just">
              <a:lnSpc>
                <a:spcPts val="2100"/>
              </a:lnSpc>
            </a:pPr>
            <a:endParaRPr lang="en-US" dirty="0" smtClean="0">
              <a:solidFill>
                <a:srgbClr val="4A4C55"/>
              </a:solidFill>
              <a:latin typeface="+mj-lt"/>
            </a:endParaRPr>
          </a:p>
          <a:p>
            <a:pPr algn="just">
              <a:lnSpc>
                <a:spcPts val="2100"/>
              </a:lnSpc>
            </a:pPr>
            <a:r>
              <a:rPr lang="en-US" dirty="0" smtClean="0">
                <a:solidFill>
                  <a:srgbClr val="4A4C55"/>
                </a:solidFill>
                <a:latin typeface="+mj-lt"/>
              </a:rPr>
              <a:t>in Modelling algorithms.</a:t>
            </a:r>
            <a:endParaRPr lang="en-IN" dirty="0">
              <a:solidFill>
                <a:srgbClr val="4A4C55"/>
              </a:solidFill>
              <a:latin typeface="+mj-lt"/>
            </a:endParaRPr>
          </a:p>
        </p:txBody>
      </p:sp>
      <p:cxnSp>
        <p:nvCxnSpPr>
          <p:cNvPr id="9" name="Straight Connector 8"/>
          <p:cNvCxnSpPr/>
          <p:nvPr/>
        </p:nvCxnSpPr>
        <p:spPr>
          <a:xfrm rot="5400000">
            <a:off x="2057400" y="3886200"/>
            <a:ext cx="47244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xmlns="" id="{F0E8CFF9-6413-D2EE-BB6F-8B56A4FC5C18}"/>
              </a:ext>
            </a:extLst>
          </p:cNvPr>
          <p:cNvSpPr txBox="1"/>
          <p:nvPr/>
        </p:nvSpPr>
        <p:spPr>
          <a:xfrm>
            <a:off x="4648200" y="1828800"/>
            <a:ext cx="3280780" cy="1977464"/>
          </a:xfrm>
          <a:prstGeom prst="rect">
            <a:avLst/>
          </a:prstGeom>
          <a:solidFill>
            <a:schemeClr val="accent1">
              <a:lumMod val="20000"/>
              <a:lumOff val="80000"/>
            </a:schemeClr>
          </a:solidFill>
        </p:spPr>
        <p:txBody>
          <a:bodyPr wrap="square" rtlCol="0">
            <a:spAutoFit/>
          </a:bodyPr>
          <a:lstStyle/>
          <a:p>
            <a:pPr algn="just">
              <a:lnSpc>
                <a:spcPts val="2100"/>
              </a:lnSpc>
            </a:pPr>
            <a:r>
              <a:rPr lang="en-US" dirty="0" smtClean="0">
                <a:solidFill>
                  <a:srgbClr val="4A4C55"/>
                </a:solidFill>
                <a:latin typeface="+mj-lt"/>
              </a:rPr>
              <a:t>2.Build the right models </a:t>
            </a:r>
          </a:p>
          <a:p>
            <a:pPr>
              <a:lnSpc>
                <a:spcPts val="2100"/>
              </a:lnSpc>
            </a:pPr>
            <a:endParaRPr lang="en-US" dirty="0" smtClean="0">
              <a:solidFill>
                <a:srgbClr val="4A4C55"/>
              </a:solidFill>
              <a:latin typeface="+mj-lt"/>
            </a:endParaRPr>
          </a:p>
          <a:p>
            <a:pPr>
              <a:lnSpc>
                <a:spcPts val="2100"/>
              </a:lnSpc>
            </a:pPr>
            <a:r>
              <a:rPr lang="en-US" dirty="0" smtClean="0">
                <a:solidFill>
                  <a:srgbClr val="4A4C55"/>
                </a:solidFill>
                <a:latin typeface="+mj-lt"/>
              </a:rPr>
              <a:t>by using multiple </a:t>
            </a:r>
          </a:p>
          <a:p>
            <a:pPr>
              <a:lnSpc>
                <a:spcPts val="2100"/>
              </a:lnSpc>
            </a:pPr>
            <a:endParaRPr lang="en-US" dirty="0" smtClean="0">
              <a:solidFill>
                <a:srgbClr val="4A4C55"/>
              </a:solidFill>
              <a:latin typeface="+mj-lt"/>
            </a:endParaRPr>
          </a:p>
          <a:p>
            <a:pPr>
              <a:lnSpc>
                <a:spcPts val="2100"/>
              </a:lnSpc>
            </a:pPr>
            <a:r>
              <a:rPr lang="en-US" dirty="0" smtClean="0">
                <a:solidFill>
                  <a:srgbClr val="4A4C55"/>
                </a:solidFill>
                <a:latin typeface="+mj-lt"/>
              </a:rPr>
              <a:t>Classification Modelling </a:t>
            </a:r>
          </a:p>
          <a:p>
            <a:pPr>
              <a:lnSpc>
                <a:spcPts val="2100"/>
              </a:lnSpc>
            </a:pPr>
            <a:endParaRPr lang="en-US" dirty="0" smtClean="0">
              <a:solidFill>
                <a:srgbClr val="4A4C55"/>
              </a:solidFill>
              <a:latin typeface="+mj-lt"/>
            </a:endParaRPr>
          </a:p>
          <a:p>
            <a:pPr>
              <a:lnSpc>
                <a:spcPts val="2100"/>
              </a:lnSpc>
            </a:pPr>
            <a:r>
              <a:rPr lang="en-US" dirty="0" smtClean="0">
                <a:solidFill>
                  <a:srgbClr val="4A4C55"/>
                </a:solidFill>
                <a:latin typeface="+mj-lt"/>
              </a:rPr>
              <a:t>techniques .</a:t>
            </a:r>
            <a:endParaRPr lang="en-IN" dirty="0">
              <a:solidFill>
                <a:srgbClr val="4A4C55"/>
              </a:solidFill>
              <a:latin typeface="+mj-lt"/>
            </a:endParaRPr>
          </a:p>
        </p:txBody>
      </p:sp>
      <p:cxnSp>
        <p:nvCxnSpPr>
          <p:cNvPr id="11" name="Straight Connector 10"/>
          <p:cNvCxnSpPr/>
          <p:nvPr/>
        </p:nvCxnSpPr>
        <p:spPr>
          <a:xfrm rot="5400000">
            <a:off x="5867400" y="3733800"/>
            <a:ext cx="4953000" cy="762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xmlns="" id="{F0E8CFF9-6413-D2EE-BB6F-8B56A4FC5C18}"/>
              </a:ext>
            </a:extLst>
          </p:cNvPr>
          <p:cNvSpPr txBox="1"/>
          <p:nvPr/>
        </p:nvSpPr>
        <p:spPr>
          <a:xfrm>
            <a:off x="8610600" y="1828800"/>
            <a:ext cx="3280780" cy="1977464"/>
          </a:xfrm>
          <a:prstGeom prst="rect">
            <a:avLst/>
          </a:prstGeom>
          <a:solidFill>
            <a:schemeClr val="accent1">
              <a:lumMod val="20000"/>
              <a:lumOff val="80000"/>
            </a:schemeClr>
          </a:solidFill>
        </p:spPr>
        <p:txBody>
          <a:bodyPr wrap="square" rtlCol="0">
            <a:spAutoFit/>
          </a:bodyPr>
          <a:lstStyle/>
          <a:p>
            <a:pPr algn="just">
              <a:lnSpc>
                <a:spcPts val="2100"/>
              </a:lnSpc>
            </a:pPr>
            <a:r>
              <a:rPr lang="en-US" dirty="0" smtClean="0">
                <a:solidFill>
                  <a:srgbClr val="4A4C55"/>
                </a:solidFill>
                <a:latin typeface="+mj-lt"/>
              </a:rPr>
              <a:t>3. minimize errors </a:t>
            </a:r>
          </a:p>
          <a:p>
            <a:pPr algn="just">
              <a:lnSpc>
                <a:spcPts val="2100"/>
              </a:lnSpc>
            </a:pPr>
            <a:endParaRPr lang="en-US" dirty="0" smtClean="0">
              <a:solidFill>
                <a:srgbClr val="4A4C55"/>
              </a:solidFill>
              <a:latin typeface="+mj-lt"/>
            </a:endParaRPr>
          </a:p>
          <a:p>
            <a:pPr algn="just">
              <a:lnSpc>
                <a:spcPts val="2100"/>
              </a:lnSpc>
            </a:pPr>
            <a:r>
              <a:rPr lang="en-US" dirty="0" smtClean="0">
                <a:solidFill>
                  <a:srgbClr val="4A4C55"/>
                </a:solidFill>
                <a:latin typeface="+mj-lt"/>
              </a:rPr>
              <a:t>in direction prediction.</a:t>
            </a:r>
          </a:p>
          <a:p>
            <a:pPr algn="just">
              <a:lnSpc>
                <a:spcPts val="2100"/>
              </a:lnSpc>
            </a:pPr>
            <a:endParaRPr lang="en-US" dirty="0" smtClean="0">
              <a:solidFill>
                <a:srgbClr val="4A4C55"/>
              </a:solidFill>
              <a:latin typeface="+mj-lt"/>
            </a:endParaRPr>
          </a:p>
          <a:p>
            <a:pPr algn="just">
              <a:lnSpc>
                <a:spcPts val="2100"/>
              </a:lnSpc>
            </a:pPr>
            <a:endParaRPr lang="en-US" dirty="0" smtClean="0">
              <a:solidFill>
                <a:srgbClr val="4A4C55"/>
              </a:solidFill>
              <a:latin typeface="+mj-lt"/>
            </a:endParaRPr>
          </a:p>
          <a:p>
            <a:pPr algn="just">
              <a:lnSpc>
                <a:spcPts val="2100"/>
              </a:lnSpc>
            </a:pPr>
            <a:endParaRPr lang="en-US" dirty="0" smtClean="0">
              <a:solidFill>
                <a:srgbClr val="4A4C55"/>
              </a:solidFill>
              <a:latin typeface="+mj-lt"/>
            </a:endParaRPr>
          </a:p>
          <a:p>
            <a:pPr algn="just">
              <a:lnSpc>
                <a:spcPts val="2100"/>
              </a:lnSpc>
            </a:pPr>
            <a:r>
              <a:rPr lang="en-US" dirty="0" smtClean="0">
                <a:solidFill>
                  <a:srgbClr val="4A4C55"/>
                </a:solidFill>
                <a:latin typeface="+mj-lt"/>
              </a:rPr>
              <a:t> </a:t>
            </a:r>
            <a:endParaRPr lang="en-IN" dirty="0">
              <a:solidFill>
                <a:srgbClr val="4A4C55"/>
              </a:solidFill>
              <a:latin typeface="+mj-lt"/>
            </a:endParaRPr>
          </a:p>
        </p:txBody>
      </p:sp>
    </p:spTree>
    <p:extLst>
      <p:ext uri="{BB962C8B-B14F-4D97-AF65-F5344CB8AC3E}">
        <p14:creationId xmlns:p14="http://schemas.microsoft.com/office/powerpoint/2010/main" xmlns="" val="328273711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Methodology</a:t>
            </a:r>
          </a:p>
        </p:txBody>
      </p:sp>
      <p:pic>
        <p:nvPicPr>
          <p:cNvPr id="12" name="Picture 11">
            <a:extLst>
              <a:ext uri="{FF2B5EF4-FFF2-40B4-BE49-F238E27FC236}">
                <a16:creationId xmlns="" xmlns:a16="http://schemas.microsoft.com/office/drawing/2014/main" id="{14F8D8A6-A708-4FD7-8941-D3AD2154F7BB}"/>
              </a:ext>
            </a:extLst>
          </p:cNvPr>
          <p:cNvPicPr>
            <a:picLocks noChangeAspect="1"/>
          </p:cNvPicPr>
          <p:nvPr/>
        </p:nvPicPr>
        <p:blipFill>
          <a:blip r:embed="rId2"/>
          <a:stretch>
            <a:fillRect/>
          </a:stretch>
        </p:blipFill>
        <p:spPr>
          <a:xfrm>
            <a:off x="350573" y="1117528"/>
            <a:ext cx="11490853" cy="5360660"/>
          </a:xfrm>
          <a:prstGeom prst="rect">
            <a:avLst/>
          </a:prstGeom>
        </p:spPr>
      </p:pic>
    </p:spTree>
    <p:extLst>
      <p:ext uri="{BB962C8B-B14F-4D97-AF65-F5344CB8AC3E}">
        <p14:creationId xmlns="" xmlns:p14="http://schemas.microsoft.com/office/powerpoint/2010/main" val="33876660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Proposed Solution </a:t>
            </a:r>
          </a:p>
        </p:txBody>
      </p:sp>
      <p:pic>
        <p:nvPicPr>
          <p:cNvPr id="6" name="Picture 5">
            <a:extLst>
              <a:ext uri="{FF2B5EF4-FFF2-40B4-BE49-F238E27FC236}">
                <a16:creationId xmlns="" xmlns:a16="http://schemas.microsoft.com/office/drawing/2014/main" id="{26BD2BA0-EA4C-4A9D-BD40-3A4927E27971}"/>
              </a:ext>
            </a:extLst>
          </p:cNvPr>
          <p:cNvPicPr>
            <a:picLocks noChangeAspect="1"/>
          </p:cNvPicPr>
          <p:nvPr/>
        </p:nvPicPr>
        <p:blipFill>
          <a:blip r:embed="rId2"/>
          <a:stretch>
            <a:fillRect/>
          </a:stretch>
        </p:blipFill>
        <p:spPr>
          <a:xfrm>
            <a:off x="500890" y="1607032"/>
            <a:ext cx="4829175" cy="542925"/>
          </a:xfrm>
          <a:prstGeom prst="rect">
            <a:avLst/>
          </a:prstGeom>
        </p:spPr>
      </p:pic>
      <p:cxnSp>
        <p:nvCxnSpPr>
          <p:cNvPr id="9" name="Straight Connector 8">
            <a:extLst>
              <a:ext uri="{FF2B5EF4-FFF2-40B4-BE49-F238E27FC236}">
                <a16:creationId xmlns="" xmlns:a16="http://schemas.microsoft.com/office/drawing/2014/main" id="{CE17B491-1E0D-45ED-A93C-30ECE7115169}"/>
              </a:ext>
            </a:extLst>
          </p:cNvPr>
          <p:cNvCxnSpPr/>
          <p:nvPr/>
        </p:nvCxnSpPr>
        <p:spPr>
          <a:xfrm>
            <a:off x="5486400" y="1285461"/>
            <a:ext cx="0" cy="5298745"/>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 xmlns:a16="http://schemas.microsoft.com/office/drawing/2014/main" id="{2C49F971-BA90-43B7-959D-560FFD766838}"/>
              </a:ext>
            </a:extLst>
          </p:cNvPr>
          <p:cNvSpPr txBox="1"/>
          <p:nvPr/>
        </p:nvSpPr>
        <p:spPr>
          <a:xfrm>
            <a:off x="5595110" y="1584047"/>
            <a:ext cx="6096000" cy="646331"/>
          </a:xfrm>
          <a:prstGeom prst="rect">
            <a:avLst/>
          </a:prstGeom>
          <a:solidFill>
            <a:schemeClr val="accent1">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Roboto Slab"/>
                <a:ea typeface="+mn-ea"/>
                <a:cs typeface="+mn-cs"/>
              </a:rPr>
              <a:t>The </a:t>
            </a:r>
            <a:r>
              <a:rPr kumimoji="0" lang="en-US" sz="1800" b="1" i="0" u="none" strike="noStrike" kern="1200" cap="none" spc="0" normalizeH="0" baseline="0" noProof="0" dirty="0">
                <a:ln>
                  <a:noFill/>
                </a:ln>
                <a:solidFill>
                  <a:prstClr val="black"/>
                </a:solidFill>
                <a:effectLst/>
                <a:uLnTx/>
                <a:uFillTx/>
                <a:latin typeface="Roboto Slab"/>
                <a:ea typeface="+mn-ea"/>
                <a:cs typeface="+mn-cs"/>
              </a:rPr>
              <a:t>direction of the closing price </a:t>
            </a:r>
            <a:r>
              <a:rPr kumimoji="0" lang="en-US" sz="1800" b="0" i="0" u="none" strike="noStrike" kern="1200" cap="none" spc="0" normalizeH="0" baseline="0" noProof="0" dirty="0">
                <a:ln>
                  <a:noFill/>
                </a:ln>
                <a:solidFill>
                  <a:prstClr val="black"/>
                </a:solidFill>
                <a:effectLst/>
                <a:uLnTx/>
                <a:uFillTx/>
                <a:latin typeface="Roboto Slab"/>
                <a:ea typeface="+mn-ea"/>
                <a:cs typeface="+mn-cs"/>
              </a:rPr>
              <a:t>determine the extent of accuracy of Modelling predictions.</a:t>
            </a:r>
          </a:p>
        </p:txBody>
      </p:sp>
      <p:sp>
        <p:nvSpPr>
          <p:cNvPr id="14" name="TextBox 13">
            <a:extLst>
              <a:ext uri="{FF2B5EF4-FFF2-40B4-BE49-F238E27FC236}">
                <a16:creationId xmlns="" xmlns:a16="http://schemas.microsoft.com/office/drawing/2014/main" id="{706D3402-5EF2-4F01-AFCC-B0C8B2D53109}"/>
              </a:ext>
            </a:extLst>
          </p:cNvPr>
          <p:cNvSpPr txBox="1"/>
          <p:nvPr/>
        </p:nvSpPr>
        <p:spPr>
          <a:xfrm>
            <a:off x="5595110" y="2506936"/>
            <a:ext cx="6096000" cy="923330"/>
          </a:xfrm>
          <a:prstGeom prst="rect">
            <a:avLst/>
          </a:prstGeom>
          <a:solidFill>
            <a:schemeClr val="accent1">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Roboto Slab"/>
                <a:ea typeface="+mn-ea"/>
                <a:cs typeface="+mn-cs"/>
              </a:rPr>
              <a:t>6 days </a:t>
            </a:r>
            <a:r>
              <a:rPr kumimoji="0" lang="en-US" sz="1800" b="0" i="0" u="none" strike="noStrike" kern="1200" cap="none" spc="0" normalizeH="0" baseline="0" noProof="0" dirty="0">
                <a:ln>
                  <a:noFill/>
                </a:ln>
                <a:solidFill>
                  <a:prstClr val="black"/>
                </a:solidFill>
                <a:effectLst/>
                <a:uLnTx/>
                <a:uFillTx/>
                <a:latin typeface="Roboto Slab"/>
                <a:ea typeface="+mn-ea"/>
                <a:cs typeface="+mn-cs"/>
              </a:rPr>
              <a:t>consecutive closing prices tabulated week on week for the entire dataset and utilized as 6 different feature variables for building the classification Model.</a:t>
            </a:r>
          </a:p>
        </p:txBody>
      </p:sp>
      <p:sp>
        <p:nvSpPr>
          <p:cNvPr id="16" name="TextBox 15">
            <a:extLst>
              <a:ext uri="{FF2B5EF4-FFF2-40B4-BE49-F238E27FC236}">
                <a16:creationId xmlns="" xmlns:a16="http://schemas.microsoft.com/office/drawing/2014/main" id="{DD9FD24E-54F6-4FD4-AD78-3CB602086113}"/>
              </a:ext>
            </a:extLst>
          </p:cNvPr>
          <p:cNvSpPr txBox="1"/>
          <p:nvPr/>
        </p:nvSpPr>
        <p:spPr>
          <a:xfrm>
            <a:off x="609600" y="2506936"/>
            <a:ext cx="3737111" cy="646331"/>
          </a:xfrm>
          <a:prstGeom prst="rect">
            <a:avLst/>
          </a:prstGeom>
          <a:solidFill>
            <a:schemeClr val="bg2"/>
          </a:solidFill>
        </p:spPr>
        <p:txBody>
          <a:bodyPr wrap="square" rtlCol="0">
            <a:spAutoFit/>
          </a:bodyPr>
          <a:lstStyle/>
          <a:p>
            <a:r>
              <a:rPr lang="en-US" sz="3600" dirty="0">
                <a:highlight>
                  <a:srgbClr val="00FFFF"/>
                </a:highlight>
              </a:rPr>
              <a:t>6 DAYS</a:t>
            </a:r>
          </a:p>
        </p:txBody>
      </p:sp>
      <p:sp>
        <p:nvSpPr>
          <p:cNvPr id="19" name="TextBox 18">
            <a:extLst>
              <a:ext uri="{FF2B5EF4-FFF2-40B4-BE49-F238E27FC236}">
                <a16:creationId xmlns="" xmlns:a16="http://schemas.microsoft.com/office/drawing/2014/main" id="{18B94DCC-EB40-4E6A-B372-3E30AB04C82A}"/>
              </a:ext>
            </a:extLst>
          </p:cNvPr>
          <p:cNvSpPr txBox="1"/>
          <p:nvPr/>
        </p:nvSpPr>
        <p:spPr>
          <a:xfrm>
            <a:off x="609600" y="3874748"/>
            <a:ext cx="4174433" cy="1200329"/>
          </a:xfrm>
          <a:prstGeom prst="rect">
            <a:avLst/>
          </a:prstGeom>
          <a:solidFill>
            <a:schemeClr val="bg2"/>
          </a:solidFill>
        </p:spPr>
        <p:txBody>
          <a:bodyPr wrap="square" rtlCol="0">
            <a:spAutoFit/>
          </a:bodyPr>
          <a:lstStyle/>
          <a:p>
            <a:r>
              <a:rPr lang="en-US" sz="3600" dirty="0">
                <a:highlight>
                  <a:srgbClr val="00FFFF"/>
                </a:highlight>
              </a:rPr>
              <a:t>0.7% 1% and 1.5% difference</a:t>
            </a:r>
          </a:p>
        </p:txBody>
      </p:sp>
      <p:sp>
        <p:nvSpPr>
          <p:cNvPr id="21" name="TextBox 20">
            <a:extLst>
              <a:ext uri="{FF2B5EF4-FFF2-40B4-BE49-F238E27FC236}">
                <a16:creationId xmlns="" xmlns:a16="http://schemas.microsoft.com/office/drawing/2014/main" id="{6F468F33-975A-4F12-9B91-E1CA4C6400CC}"/>
              </a:ext>
            </a:extLst>
          </p:cNvPr>
          <p:cNvSpPr txBox="1"/>
          <p:nvPr/>
        </p:nvSpPr>
        <p:spPr>
          <a:xfrm>
            <a:off x="5595110" y="3537007"/>
            <a:ext cx="6096000" cy="3139321"/>
          </a:xfrm>
          <a:prstGeom prst="rect">
            <a:avLst/>
          </a:prstGeom>
          <a:solidFill>
            <a:schemeClr val="accent1">
              <a:lumMod val="40000"/>
              <a:lumOff val="60000"/>
            </a:schemeClr>
          </a:solid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Roboto Slab"/>
                <a:ea typeface="+mn-ea"/>
                <a:cs typeface="+mn-cs"/>
              </a:rPr>
              <a:t>Computation done to evaluate whether it is positive change, negative change or no change between </a:t>
            </a:r>
            <a:r>
              <a:rPr kumimoji="0" lang="en-US" sz="1800" b="1" i="0" u="none" strike="noStrike" kern="1200" cap="none" spc="0" normalizeH="0" baseline="0" noProof="0" dirty="0">
                <a:ln>
                  <a:noFill/>
                </a:ln>
                <a:solidFill>
                  <a:prstClr val="black"/>
                </a:solidFill>
                <a:effectLst/>
                <a:uLnTx/>
                <a:uFillTx/>
                <a:latin typeface="Roboto Slab"/>
                <a:ea typeface="+mn-ea"/>
                <a:cs typeface="+mn-cs"/>
              </a:rPr>
              <a:t>7th and 8th day closing price</a:t>
            </a:r>
            <a:r>
              <a:rPr kumimoji="0" lang="en-US" sz="1800" b="0" i="0" u="none" strike="noStrike" kern="1200" cap="none" spc="0" normalizeH="0" baseline="0" noProof="0" dirty="0">
                <a:ln>
                  <a:noFill/>
                </a:ln>
                <a:solidFill>
                  <a:prstClr val="black"/>
                </a:solidFill>
                <a:effectLst/>
                <a:uLnTx/>
                <a:uFillTx/>
                <a:latin typeface="Roboto Slab"/>
                <a:ea typeface="+mn-ea"/>
                <a:cs typeface="+mn-cs"/>
              </a:rPr>
              <a:t>. </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endParaRPr lang="en-US" dirty="0">
              <a:solidFill>
                <a:prstClr val="black"/>
              </a:solidFill>
              <a:latin typeface="Roboto Slab"/>
            </a:endParaRPr>
          </a:p>
          <a:p>
            <a:pPr marL="342900" lvl="0" indent="-342900">
              <a:buFont typeface="+mj-lt"/>
              <a:buAutoNum type="arabicPeriod"/>
              <a:defRPr/>
            </a:pPr>
            <a:r>
              <a:rPr lang="en-US" b="1" dirty="0" smtClean="0">
                <a:solidFill>
                  <a:prstClr val="black"/>
                </a:solidFill>
              </a:rPr>
              <a:t>0.5%</a:t>
            </a:r>
            <a:r>
              <a:rPr lang="en-US" dirty="0" smtClean="0">
                <a:solidFill>
                  <a:prstClr val="black"/>
                </a:solidFill>
              </a:rPr>
              <a:t> ,</a:t>
            </a:r>
            <a:r>
              <a:rPr lang="en-US" b="1" dirty="0" smtClean="0">
                <a:solidFill>
                  <a:prstClr val="black"/>
                </a:solidFill>
              </a:rPr>
              <a:t>1%</a:t>
            </a:r>
            <a:r>
              <a:rPr lang="en-US" dirty="0" smtClean="0">
                <a:solidFill>
                  <a:prstClr val="black"/>
                </a:solidFill>
              </a:rPr>
              <a:t> , and </a:t>
            </a:r>
            <a:r>
              <a:rPr lang="en-US" b="1" dirty="0" smtClean="0">
                <a:solidFill>
                  <a:prstClr val="black"/>
                </a:solidFill>
              </a:rPr>
              <a:t>1.5</a:t>
            </a:r>
            <a:r>
              <a:rPr lang="en-US" dirty="0" smtClean="0">
                <a:solidFill>
                  <a:prstClr val="black"/>
                </a:solidFill>
              </a:rPr>
              <a:t>% difference are different classes of direction for which the rule is being set for computing the direction change as either positive change, negative change, or no change. </a:t>
            </a:r>
            <a:r>
              <a:rPr lang="en-US" b="1" dirty="0" smtClean="0">
                <a:solidFill>
                  <a:prstClr val="black"/>
                </a:solidFill>
              </a:rPr>
              <a:t>0.7% </a:t>
            </a:r>
            <a:r>
              <a:rPr lang="en-US" dirty="0" smtClean="0">
                <a:solidFill>
                  <a:prstClr val="black"/>
                </a:solidFill>
              </a:rPr>
              <a:t>difference as a class of direction can also be used in place of 0.5% change if that gives a better directional indicator.</a:t>
            </a: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p:txBody>
      </p:sp>
    </p:spTree>
    <p:extLst>
      <p:ext uri="{BB962C8B-B14F-4D97-AF65-F5344CB8AC3E}">
        <p14:creationId xmlns="" xmlns:p14="http://schemas.microsoft.com/office/powerpoint/2010/main" val="235650239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Proposed Solution </a:t>
            </a:r>
          </a:p>
        </p:txBody>
      </p:sp>
      <p:sp>
        <p:nvSpPr>
          <p:cNvPr id="4" name="TextBox 3">
            <a:extLst>
              <a:ext uri="{FF2B5EF4-FFF2-40B4-BE49-F238E27FC236}">
                <a16:creationId xmlns="" xmlns:a16="http://schemas.microsoft.com/office/drawing/2014/main" id="{ADBE324C-4712-413E-9990-BE9C04E8E4F6}"/>
              </a:ext>
            </a:extLst>
          </p:cNvPr>
          <p:cNvSpPr txBox="1"/>
          <p:nvPr/>
        </p:nvSpPr>
        <p:spPr>
          <a:xfrm>
            <a:off x="424070" y="1855304"/>
            <a:ext cx="4161182" cy="584775"/>
          </a:xfrm>
          <a:prstGeom prst="rect">
            <a:avLst/>
          </a:prstGeom>
          <a:solidFill>
            <a:schemeClr val="bg1">
              <a:lumMod val="75000"/>
            </a:schemeClr>
          </a:solidFill>
        </p:spPr>
        <p:txBody>
          <a:bodyPr wrap="square" rtlCol="0">
            <a:spAutoFit/>
          </a:bodyPr>
          <a:lstStyle/>
          <a:p>
            <a:r>
              <a:rPr lang="en-US" sz="3200" dirty="0">
                <a:highlight>
                  <a:srgbClr val="00FFFF"/>
                </a:highlight>
              </a:rPr>
              <a:t>10 Days,14 Days</a:t>
            </a:r>
          </a:p>
        </p:txBody>
      </p:sp>
      <p:cxnSp>
        <p:nvCxnSpPr>
          <p:cNvPr id="6" name="Straight Connector 5">
            <a:extLst>
              <a:ext uri="{FF2B5EF4-FFF2-40B4-BE49-F238E27FC236}">
                <a16:creationId xmlns="" xmlns:a16="http://schemas.microsoft.com/office/drawing/2014/main" id="{EF0D4E29-5C77-40AF-9E17-C03DCE292C50}"/>
              </a:ext>
            </a:extLst>
          </p:cNvPr>
          <p:cNvCxnSpPr/>
          <p:nvPr/>
        </p:nvCxnSpPr>
        <p:spPr>
          <a:xfrm>
            <a:off x="5155096" y="1049867"/>
            <a:ext cx="0" cy="5523211"/>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 xmlns:a16="http://schemas.microsoft.com/office/drawing/2014/main" id="{0FEB7B6C-17B4-4CA5-9588-DFD6E66A4BCE}"/>
              </a:ext>
            </a:extLst>
          </p:cNvPr>
          <p:cNvSpPr txBox="1"/>
          <p:nvPr/>
        </p:nvSpPr>
        <p:spPr>
          <a:xfrm>
            <a:off x="5261113" y="1444560"/>
            <a:ext cx="6096000" cy="1754326"/>
          </a:xfrm>
          <a:prstGeom prst="rect">
            <a:avLst/>
          </a:prstGeom>
          <a:solidFill>
            <a:schemeClr val="accent2">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Roboto Slab"/>
                <a:ea typeface="+mn-ea"/>
                <a:cs typeface="+mn-cs"/>
              </a:rPr>
              <a:t>say for example 0.7% difference has the best prediction accuracy among all different classes of direction then the range of consecutive days to be utilized as feature variable is increased to </a:t>
            </a:r>
            <a:r>
              <a:rPr kumimoji="0" lang="en-US" sz="1800" b="1" i="0" u="none" strike="noStrike" kern="1200" cap="none" spc="0" normalizeH="0" baseline="0" noProof="0" dirty="0">
                <a:ln>
                  <a:noFill/>
                </a:ln>
                <a:solidFill>
                  <a:prstClr val="black"/>
                </a:solidFill>
                <a:effectLst/>
                <a:uLnTx/>
                <a:uFillTx/>
                <a:latin typeface="Roboto Slab"/>
                <a:ea typeface="+mn-ea"/>
                <a:cs typeface="+mn-cs"/>
              </a:rPr>
              <a:t>10 days </a:t>
            </a:r>
            <a:r>
              <a:rPr kumimoji="0" lang="en-US" sz="1800" b="0" i="0" u="none" strike="noStrike" kern="1200" cap="none" spc="0" normalizeH="0" baseline="0" noProof="0" dirty="0">
                <a:ln>
                  <a:noFill/>
                </a:ln>
                <a:solidFill>
                  <a:prstClr val="black"/>
                </a:solidFill>
                <a:effectLst/>
                <a:uLnTx/>
                <a:uFillTx/>
                <a:latin typeface="Roboto Slab"/>
                <a:ea typeface="+mn-ea"/>
                <a:cs typeface="+mn-cs"/>
              </a:rPr>
              <a:t>and </a:t>
            </a:r>
            <a:r>
              <a:rPr kumimoji="0" lang="en-US" sz="1800" b="1" i="0" u="none" strike="noStrike" kern="1200" cap="none" spc="0" normalizeH="0" baseline="0" noProof="0" dirty="0">
                <a:ln>
                  <a:noFill/>
                </a:ln>
                <a:solidFill>
                  <a:prstClr val="black"/>
                </a:solidFill>
                <a:effectLst/>
                <a:uLnTx/>
                <a:uFillTx/>
                <a:latin typeface="Roboto Slab"/>
                <a:ea typeface="+mn-ea"/>
                <a:cs typeface="+mn-cs"/>
              </a:rPr>
              <a:t>14 days </a:t>
            </a:r>
            <a:r>
              <a:rPr kumimoji="0" lang="en-US" sz="1800" b="0" i="0" u="none" strike="noStrike" kern="1200" cap="none" spc="0" normalizeH="0" baseline="0" noProof="0" dirty="0">
                <a:ln>
                  <a:noFill/>
                </a:ln>
                <a:solidFill>
                  <a:prstClr val="black"/>
                </a:solidFill>
                <a:effectLst/>
                <a:uLnTx/>
                <a:uFillTx/>
                <a:latin typeface="Roboto Slab"/>
                <a:ea typeface="+mn-ea"/>
                <a:cs typeface="+mn-cs"/>
              </a:rPr>
              <a:t>consecutively and steps are repeated for </a:t>
            </a:r>
            <a:r>
              <a:rPr kumimoji="0" lang="en-US" sz="1800" b="1" i="0" u="none" strike="noStrike" kern="1200" cap="none" spc="0" normalizeH="0" baseline="0" noProof="0" dirty="0">
                <a:ln>
                  <a:noFill/>
                </a:ln>
                <a:solidFill>
                  <a:prstClr val="black"/>
                </a:solidFill>
                <a:effectLst/>
                <a:uLnTx/>
                <a:uFillTx/>
                <a:latin typeface="Roboto Slab"/>
                <a:ea typeface="+mn-ea"/>
                <a:cs typeface="+mn-cs"/>
              </a:rPr>
              <a:t>confirmation of the results </a:t>
            </a:r>
            <a:r>
              <a:rPr kumimoji="0" lang="en-US" sz="1800" b="0" i="0" u="none" strike="noStrike" kern="1200" cap="none" spc="0" normalizeH="0" baseline="0" noProof="0" dirty="0">
                <a:ln>
                  <a:noFill/>
                </a:ln>
                <a:solidFill>
                  <a:prstClr val="black"/>
                </a:solidFill>
                <a:effectLst/>
                <a:uLnTx/>
                <a:uFillTx/>
                <a:latin typeface="Roboto Slab"/>
                <a:ea typeface="+mn-ea"/>
                <a:cs typeface="+mn-cs"/>
              </a:rPr>
              <a:t>obtained.</a:t>
            </a:r>
          </a:p>
        </p:txBody>
      </p:sp>
      <p:sp>
        <p:nvSpPr>
          <p:cNvPr id="11" name="TextBox 10">
            <a:extLst>
              <a:ext uri="{FF2B5EF4-FFF2-40B4-BE49-F238E27FC236}">
                <a16:creationId xmlns="" xmlns:a16="http://schemas.microsoft.com/office/drawing/2014/main" id="{1B7467D0-0611-4C25-8CB9-00161047F8D3}"/>
              </a:ext>
            </a:extLst>
          </p:cNvPr>
          <p:cNvSpPr txBox="1"/>
          <p:nvPr/>
        </p:nvSpPr>
        <p:spPr>
          <a:xfrm>
            <a:off x="5261113" y="3429000"/>
            <a:ext cx="6215267" cy="2031325"/>
          </a:xfrm>
          <a:prstGeom prst="rect">
            <a:avLst/>
          </a:prstGeom>
          <a:solidFill>
            <a:schemeClr val="accent2">
              <a:lumMod val="40000"/>
              <a:lumOff val="60000"/>
            </a:schemeClr>
          </a:solid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1" i="0" u="none" strike="noStrike" kern="1200" cap="none" spc="0" normalizeH="0" baseline="0" noProof="0" dirty="0">
                <a:ln>
                  <a:noFill/>
                </a:ln>
                <a:solidFill>
                  <a:prstClr val="black"/>
                </a:solidFill>
                <a:effectLst/>
                <a:uLnTx/>
                <a:uFillTx/>
                <a:latin typeface="Roboto Slab"/>
                <a:ea typeface="+mn-ea"/>
                <a:cs typeface="+mn-cs"/>
              </a:rPr>
              <a:t>momentum</a:t>
            </a:r>
            <a:r>
              <a:rPr kumimoji="0" lang="en-US" sz="1800" b="0" i="0" u="none" strike="noStrike" kern="1200" cap="none" spc="0" normalizeH="0" baseline="0" noProof="0" dirty="0">
                <a:ln>
                  <a:noFill/>
                </a:ln>
                <a:solidFill>
                  <a:prstClr val="black"/>
                </a:solidFill>
                <a:effectLst/>
                <a:uLnTx/>
                <a:uFillTx/>
                <a:latin typeface="Roboto Slab"/>
                <a:ea typeface="+mn-ea"/>
                <a:cs typeface="+mn-cs"/>
              </a:rPr>
              <a:t> </a:t>
            </a:r>
            <a:r>
              <a:rPr kumimoji="0" lang="en-US" sz="1800" b="0" i="0" u="none" strike="noStrike" kern="1200" cap="none" spc="0" normalizeH="0" baseline="0" noProof="0" dirty="0" smtClean="0">
                <a:ln>
                  <a:noFill/>
                </a:ln>
                <a:solidFill>
                  <a:prstClr val="black"/>
                </a:solidFill>
                <a:effectLst/>
                <a:uLnTx/>
                <a:uFillTx/>
                <a:latin typeface="Roboto Slab"/>
                <a:ea typeface="+mn-ea"/>
                <a:cs typeface="+mn-cs"/>
              </a:rPr>
              <a:t>, </a:t>
            </a:r>
            <a:r>
              <a:rPr kumimoji="0" lang="en-US" sz="1800" b="1" i="0" u="none" strike="noStrike" kern="1200" cap="none" spc="0" normalizeH="0" baseline="0" noProof="0" dirty="0">
                <a:ln>
                  <a:noFill/>
                </a:ln>
                <a:solidFill>
                  <a:prstClr val="black"/>
                </a:solidFill>
                <a:effectLst/>
                <a:uLnTx/>
                <a:uFillTx/>
                <a:latin typeface="Roboto Slab"/>
                <a:ea typeface="+mn-ea"/>
                <a:cs typeface="+mn-cs"/>
              </a:rPr>
              <a:t>trend</a:t>
            </a:r>
            <a:r>
              <a:rPr kumimoji="0" lang="en-US" sz="1800" b="0" i="0" u="none" strike="noStrike" kern="1200" cap="none" spc="0" normalizeH="0" baseline="0" noProof="0" dirty="0">
                <a:ln>
                  <a:noFill/>
                </a:ln>
                <a:solidFill>
                  <a:prstClr val="black"/>
                </a:solidFill>
                <a:effectLst/>
                <a:uLnTx/>
                <a:uFillTx/>
                <a:latin typeface="Roboto Slab"/>
                <a:ea typeface="+mn-ea"/>
                <a:cs typeface="+mn-cs"/>
              </a:rPr>
              <a:t> </a:t>
            </a:r>
            <a:r>
              <a:rPr kumimoji="0" lang="en-US" sz="1800" b="0" i="0" u="none" strike="noStrike" kern="1200" cap="none" spc="0" normalizeH="0" baseline="0" noProof="0" dirty="0" smtClean="0">
                <a:ln>
                  <a:noFill/>
                </a:ln>
                <a:solidFill>
                  <a:prstClr val="black"/>
                </a:solidFill>
                <a:effectLst/>
                <a:uLnTx/>
                <a:uFillTx/>
                <a:latin typeface="Roboto Slab"/>
                <a:ea typeface="+mn-ea"/>
                <a:cs typeface="+mn-cs"/>
              </a:rPr>
              <a:t>, </a:t>
            </a:r>
            <a:r>
              <a:rPr kumimoji="0" lang="en-US" sz="1800" b="1" i="0" u="none" strike="noStrike" kern="1200" cap="none" spc="0" normalizeH="0" baseline="0" noProof="0" dirty="0">
                <a:ln>
                  <a:noFill/>
                </a:ln>
                <a:solidFill>
                  <a:prstClr val="black"/>
                </a:solidFill>
                <a:effectLst/>
                <a:uLnTx/>
                <a:uFillTx/>
                <a:latin typeface="Roboto Slab"/>
                <a:ea typeface="+mn-ea"/>
                <a:cs typeface="+mn-cs"/>
              </a:rPr>
              <a:t>volatility </a:t>
            </a:r>
            <a:r>
              <a:rPr lang="en-US" dirty="0" smtClean="0">
                <a:solidFill>
                  <a:prstClr val="black"/>
                </a:solidFill>
                <a:latin typeface="Roboto Slab"/>
              </a:rPr>
              <a:t>,</a:t>
            </a:r>
            <a:r>
              <a:rPr kumimoji="0" lang="en-US" sz="1800" b="0" i="0" u="none" strike="noStrike" kern="1200" cap="none" spc="0" normalizeH="0" baseline="0" noProof="0" dirty="0" smtClean="0">
                <a:ln>
                  <a:noFill/>
                </a:ln>
                <a:solidFill>
                  <a:prstClr val="black"/>
                </a:solidFill>
                <a:effectLst/>
                <a:uLnTx/>
                <a:uFillTx/>
                <a:latin typeface="Roboto Slab"/>
                <a:ea typeface="+mn-ea"/>
                <a:cs typeface="+mn-cs"/>
              </a:rPr>
              <a:t> </a:t>
            </a:r>
            <a:r>
              <a:rPr kumimoji="0" lang="en-US" sz="1800" b="1" i="0" u="none" strike="noStrike" kern="1200" cap="none" spc="0" normalizeH="0" baseline="0" noProof="0" dirty="0">
                <a:ln>
                  <a:noFill/>
                </a:ln>
                <a:solidFill>
                  <a:prstClr val="black"/>
                </a:solidFill>
                <a:effectLst/>
                <a:uLnTx/>
                <a:uFillTx/>
                <a:latin typeface="Roboto Slab"/>
                <a:ea typeface="+mn-ea"/>
                <a:cs typeface="+mn-cs"/>
              </a:rPr>
              <a:t>volume</a:t>
            </a:r>
            <a:r>
              <a:rPr kumimoji="0" lang="en-US" sz="1800" b="0" i="0" u="none" strike="noStrike" kern="1200" cap="none" spc="0" normalizeH="0" baseline="0" noProof="0" dirty="0">
                <a:ln>
                  <a:noFill/>
                </a:ln>
                <a:solidFill>
                  <a:prstClr val="black"/>
                </a:solidFill>
                <a:effectLst/>
                <a:uLnTx/>
                <a:uFillTx/>
                <a:latin typeface="Roboto Slab"/>
                <a:ea typeface="+mn-ea"/>
                <a:cs typeface="+mn-cs"/>
              </a:rPr>
              <a:t> indicators utilized as </a:t>
            </a:r>
            <a:r>
              <a:rPr kumimoji="0" lang="en-US" sz="1800" b="1" i="0" u="none" strike="noStrike" kern="1200" cap="none" spc="0" normalizeH="0" baseline="0" noProof="0" dirty="0">
                <a:ln>
                  <a:noFill/>
                </a:ln>
                <a:solidFill>
                  <a:prstClr val="black"/>
                </a:solidFill>
                <a:effectLst/>
                <a:uLnTx/>
                <a:uFillTx/>
                <a:latin typeface="Roboto Slab"/>
                <a:ea typeface="+mn-ea"/>
                <a:cs typeface="+mn-cs"/>
              </a:rPr>
              <a:t>feature variables </a:t>
            </a:r>
            <a:r>
              <a:rPr kumimoji="0" lang="en-US" sz="1800" b="0" i="0" u="none" strike="noStrike" kern="1200" cap="none" spc="0" normalizeH="0" baseline="0" noProof="0" dirty="0">
                <a:ln>
                  <a:noFill/>
                </a:ln>
                <a:solidFill>
                  <a:prstClr val="black"/>
                </a:solidFill>
                <a:effectLst/>
                <a:uLnTx/>
                <a:uFillTx/>
                <a:latin typeface="Roboto Slab"/>
                <a:ea typeface="+mn-ea"/>
                <a:cs typeface="+mn-cs"/>
              </a:rPr>
              <a:t>to determine  prediction accuracy for direction of the closing price.</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Roboto Slab"/>
                <a:ea typeface="+mn-ea"/>
                <a:cs typeface="+mn-cs"/>
              </a:rPr>
              <a:t> </a:t>
            </a:r>
            <a:r>
              <a:rPr kumimoji="0" lang="en-US" sz="1800" b="1" i="0" u="none" strike="noStrike" kern="1200" cap="none" spc="0" normalizeH="0" baseline="0" noProof="0" dirty="0">
                <a:ln>
                  <a:noFill/>
                </a:ln>
                <a:solidFill>
                  <a:prstClr val="black"/>
                </a:solidFill>
                <a:effectLst/>
                <a:uLnTx/>
                <a:uFillTx/>
                <a:latin typeface="Roboto Slab"/>
                <a:ea typeface="+mn-ea"/>
                <a:cs typeface="+mn-cs"/>
              </a:rPr>
              <a:t>Open</a:t>
            </a:r>
            <a:r>
              <a:rPr kumimoji="0" lang="en-US" sz="1800" b="0" i="0" u="none" strike="noStrike" kern="1200" cap="none" spc="0" normalizeH="0" baseline="0" noProof="0" dirty="0">
                <a:ln>
                  <a:noFill/>
                </a:ln>
                <a:solidFill>
                  <a:prstClr val="black"/>
                </a:solidFill>
                <a:effectLst/>
                <a:uLnTx/>
                <a:uFillTx/>
                <a:latin typeface="Roboto Slab"/>
                <a:ea typeface="+mn-ea"/>
                <a:cs typeface="+mn-cs"/>
              </a:rPr>
              <a:t> price, </a:t>
            </a:r>
            <a:r>
              <a:rPr kumimoji="0" lang="en-US" sz="1800" b="1" i="0" u="none" strike="noStrike" kern="1200" cap="none" spc="0" normalizeH="0" baseline="0" noProof="0" dirty="0">
                <a:ln>
                  <a:noFill/>
                </a:ln>
                <a:solidFill>
                  <a:prstClr val="black"/>
                </a:solidFill>
                <a:effectLst/>
                <a:uLnTx/>
                <a:uFillTx/>
                <a:latin typeface="Roboto Slab"/>
                <a:ea typeface="+mn-ea"/>
                <a:cs typeface="+mn-cs"/>
              </a:rPr>
              <a:t>High</a:t>
            </a:r>
            <a:r>
              <a:rPr kumimoji="0" lang="en-US" sz="1800" b="0" i="0" u="none" strike="noStrike" kern="1200" cap="none" spc="0" normalizeH="0" baseline="0" noProof="0" dirty="0">
                <a:ln>
                  <a:noFill/>
                </a:ln>
                <a:solidFill>
                  <a:prstClr val="black"/>
                </a:solidFill>
                <a:effectLst/>
                <a:uLnTx/>
                <a:uFillTx/>
                <a:latin typeface="Roboto Slab"/>
                <a:ea typeface="+mn-ea"/>
                <a:cs typeface="+mn-cs"/>
              </a:rPr>
              <a:t> price, </a:t>
            </a:r>
            <a:r>
              <a:rPr kumimoji="0" lang="en-US" sz="1800" b="1" i="0" u="none" strike="noStrike" kern="1200" cap="none" spc="0" normalizeH="0" baseline="0" noProof="0" dirty="0">
                <a:ln>
                  <a:noFill/>
                </a:ln>
                <a:solidFill>
                  <a:prstClr val="black"/>
                </a:solidFill>
                <a:effectLst/>
                <a:uLnTx/>
                <a:uFillTx/>
                <a:latin typeface="Roboto Slab"/>
                <a:ea typeface="+mn-ea"/>
                <a:cs typeface="+mn-cs"/>
              </a:rPr>
              <a:t>low</a:t>
            </a:r>
            <a:r>
              <a:rPr kumimoji="0" lang="en-US" sz="1800" b="0" i="0" u="none" strike="noStrike" kern="1200" cap="none" spc="0" normalizeH="0" baseline="0" noProof="0" dirty="0">
                <a:ln>
                  <a:noFill/>
                </a:ln>
                <a:solidFill>
                  <a:prstClr val="black"/>
                </a:solidFill>
                <a:effectLst/>
                <a:uLnTx/>
                <a:uFillTx/>
                <a:latin typeface="Roboto Slab"/>
                <a:ea typeface="+mn-ea"/>
                <a:cs typeface="+mn-cs"/>
              </a:rPr>
              <a:t> price, </a:t>
            </a:r>
            <a:r>
              <a:rPr kumimoji="0" lang="en-US" sz="1800" b="1" i="0" u="none" strike="noStrike" kern="1200" cap="none" spc="0" normalizeH="0" baseline="0" noProof="0" dirty="0">
                <a:ln>
                  <a:noFill/>
                </a:ln>
                <a:solidFill>
                  <a:prstClr val="black"/>
                </a:solidFill>
                <a:effectLst/>
                <a:uLnTx/>
                <a:uFillTx/>
                <a:latin typeface="Roboto Slab"/>
                <a:ea typeface="+mn-ea"/>
                <a:cs typeface="+mn-cs"/>
              </a:rPr>
              <a:t>close</a:t>
            </a:r>
            <a:r>
              <a:rPr kumimoji="0" lang="en-US" sz="1800" b="0" i="0" u="none" strike="noStrike" kern="1200" cap="none" spc="0" normalizeH="0" baseline="0" noProof="0" dirty="0">
                <a:ln>
                  <a:noFill/>
                </a:ln>
                <a:solidFill>
                  <a:prstClr val="black"/>
                </a:solidFill>
                <a:effectLst/>
                <a:uLnTx/>
                <a:uFillTx/>
                <a:latin typeface="Roboto Slab"/>
                <a:ea typeface="+mn-ea"/>
                <a:cs typeface="+mn-cs"/>
              </a:rPr>
              <a:t> price and </a:t>
            </a:r>
            <a:r>
              <a:rPr kumimoji="0" lang="en-US" sz="1800" b="1" i="0" u="none" strike="noStrike" kern="1200" cap="none" spc="0" normalizeH="0" baseline="0" noProof="0" dirty="0">
                <a:ln>
                  <a:noFill/>
                </a:ln>
                <a:solidFill>
                  <a:prstClr val="black"/>
                </a:solidFill>
                <a:effectLst/>
                <a:uLnTx/>
                <a:uFillTx/>
                <a:latin typeface="Roboto Slab"/>
                <a:ea typeface="+mn-ea"/>
                <a:cs typeface="+mn-cs"/>
              </a:rPr>
              <a:t>volume</a:t>
            </a:r>
            <a:r>
              <a:rPr kumimoji="0" lang="en-US" sz="1800" b="0" i="0" u="none" strike="noStrike" kern="1200" cap="none" spc="0" normalizeH="0" baseline="0" noProof="0" dirty="0">
                <a:ln>
                  <a:noFill/>
                </a:ln>
                <a:solidFill>
                  <a:prstClr val="black"/>
                </a:solidFill>
                <a:effectLst/>
                <a:uLnTx/>
                <a:uFillTx/>
                <a:latin typeface="Roboto Slab"/>
                <a:ea typeface="+mn-ea"/>
                <a:cs typeface="+mn-cs"/>
              </a:rPr>
              <a:t> for the stock under consideration utilized to derive feature variables from Technical indicators. </a:t>
            </a:r>
          </a:p>
        </p:txBody>
      </p:sp>
      <p:sp>
        <p:nvSpPr>
          <p:cNvPr id="12" name="TextBox 11">
            <a:extLst>
              <a:ext uri="{FF2B5EF4-FFF2-40B4-BE49-F238E27FC236}">
                <a16:creationId xmlns="" xmlns:a16="http://schemas.microsoft.com/office/drawing/2014/main" id="{E5CE2AC4-0B0D-4118-83F7-83951D4E6055}"/>
              </a:ext>
            </a:extLst>
          </p:cNvPr>
          <p:cNvSpPr txBox="1"/>
          <p:nvPr/>
        </p:nvSpPr>
        <p:spPr>
          <a:xfrm>
            <a:off x="331305" y="3763617"/>
            <a:ext cx="4585252" cy="1077218"/>
          </a:xfrm>
          <a:prstGeom prst="rect">
            <a:avLst/>
          </a:prstGeom>
          <a:solidFill>
            <a:schemeClr val="bg2"/>
          </a:solidFill>
        </p:spPr>
        <p:txBody>
          <a:bodyPr wrap="square" rtlCol="0">
            <a:spAutoFit/>
          </a:bodyPr>
          <a:lstStyle/>
          <a:p>
            <a:r>
              <a:rPr lang="en-US" sz="3200" dirty="0">
                <a:highlight>
                  <a:srgbClr val="00FFFF"/>
                </a:highlight>
              </a:rPr>
              <a:t>Technical Indicators in Stock Market</a:t>
            </a:r>
          </a:p>
        </p:txBody>
      </p:sp>
    </p:spTree>
    <p:extLst>
      <p:ext uri="{BB962C8B-B14F-4D97-AF65-F5344CB8AC3E}">
        <p14:creationId xmlns="" xmlns:p14="http://schemas.microsoft.com/office/powerpoint/2010/main" val="2013851487"/>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1549</TotalTime>
  <Words>2225</Words>
  <Application>Microsoft Office PowerPoint</Application>
  <PresentationFormat>Custom</PresentationFormat>
  <Paragraphs>225</Paragraphs>
  <Slides>21</Slides>
  <Notes>0</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21</vt:i4>
      </vt:variant>
    </vt:vector>
  </HeadingPairs>
  <TitlesOfParts>
    <vt:vector size="33" baseType="lpstr">
      <vt:lpstr>Arial</vt:lpstr>
      <vt:lpstr>Roboto Slab</vt:lpstr>
      <vt:lpstr>Roboto</vt:lpstr>
      <vt:lpstr>Aldhabi</vt:lpstr>
      <vt:lpstr>Calibri</vt:lpstr>
      <vt:lpstr>Times New Roman</vt:lpstr>
      <vt:lpstr>Calibri Light</vt:lpstr>
      <vt:lpstr>Montserrat Light</vt:lpstr>
      <vt:lpstr>Montserrat Bold</vt:lpstr>
      <vt:lpstr>1_Office Theme</vt:lpstr>
      <vt:lpstr>Custom Design</vt:lpstr>
      <vt:lpstr>2_Office Theme</vt:lpstr>
      <vt:lpstr>Direction Detection of Select Stocks with Machine Learning Proposal Presentation</vt:lpstr>
      <vt:lpstr>Background Information </vt:lpstr>
      <vt:lpstr>Literature Review </vt:lpstr>
      <vt:lpstr>Literature Review </vt:lpstr>
      <vt:lpstr>Problem Statement</vt:lpstr>
      <vt:lpstr>Project Objectives </vt:lpstr>
      <vt:lpstr>Project Methodology</vt:lpstr>
      <vt:lpstr>Proposed Solution </vt:lpstr>
      <vt:lpstr>Proposed Solution </vt:lpstr>
      <vt:lpstr>Detailed Scope of Work</vt:lpstr>
      <vt:lpstr>Detailed Scope of Work</vt:lpstr>
      <vt:lpstr>Detailed Scope of Work</vt:lpstr>
      <vt:lpstr>Detailed Scope of Work</vt:lpstr>
      <vt:lpstr>Detailed Scope of Work</vt:lpstr>
      <vt:lpstr>Detailed Scope of Work</vt:lpstr>
      <vt:lpstr>Detailed Scope of Work</vt:lpstr>
      <vt:lpstr>Detailed Scope of Work</vt:lpstr>
      <vt:lpstr>Detailed Scope of Work</vt:lpstr>
      <vt:lpstr>Detailed Scope of Work</vt:lpstr>
      <vt:lpstr>References</vt:lpstr>
      <vt:lpstr>Slide 21</vt:lpstr>
    </vt:vector>
  </TitlesOfParts>
  <Company>HP Inc.</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H2 Planning</dc:title>
  <dc:creator>RACE-996</dc:creator>
  <cp:lastModifiedBy>Admin</cp:lastModifiedBy>
  <cp:revision>227</cp:revision>
  <dcterms:created xsi:type="dcterms:W3CDTF">2021-01-28T08:43:53Z</dcterms:created>
  <dcterms:modified xsi:type="dcterms:W3CDTF">2023-03-24T16:49:39Z</dcterms:modified>
</cp:coreProperties>
</file>

<file path=docProps/thumbnail.jpeg>
</file>